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6" r:id="rId2"/>
    <p:sldId id="262" r:id="rId3"/>
    <p:sldId id="263" r:id="rId4"/>
    <p:sldId id="382" r:id="rId5"/>
    <p:sldId id="265" r:id="rId6"/>
    <p:sldId id="264" r:id="rId7"/>
    <p:sldId id="266" r:id="rId8"/>
    <p:sldId id="267" r:id="rId9"/>
    <p:sldId id="377" r:id="rId10"/>
    <p:sldId id="316" r:id="rId11"/>
    <p:sldId id="317" r:id="rId12"/>
    <p:sldId id="380" r:id="rId13"/>
    <p:sldId id="276" r:id="rId14"/>
    <p:sldId id="277" r:id="rId15"/>
    <p:sldId id="311" r:id="rId16"/>
    <p:sldId id="314" r:id="rId17"/>
    <p:sldId id="328" r:id="rId18"/>
    <p:sldId id="261" r:id="rId19"/>
    <p:sldId id="270" r:id="rId20"/>
    <p:sldId id="383" r:id="rId21"/>
    <p:sldId id="384" r:id="rId22"/>
    <p:sldId id="385" r:id="rId23"/>
    <p:sldId id="381" r:id="rId24"/>
    <p:sldId id="340" r:id="rId25"/>
    <p:sldId id="341" r:id="rId26"/>
    <p:sldId id="427" r:id="rId27"/>
    <p:sldId id="428" r:id="rId28"/>
    <p:sldId id="271" r:id="rId29"/>
    <p:sldId id="37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379" r:id="rId43"/>
    <p:sldId id="374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361" r:id="rId53"/>
    <p:sldId id="401" r:id="rId54"/>
    <p:sldId id="402" r:id="rId55"/>
    <p:sldId id="403" r:id="rId56"/>
    <p:sldId id="386" r:id="rId57"/>
    <p:sldId id="429" r:id="rId58"/>
    <p:sldId id="373" r:id="rId59"/>
    <p:sldId id="376" r:id="rId60"/>
    <p:sldId id="404" r:id="rId61"/>
    <p:sldId id="405" r:id="rId62"/>
    <p:sldId id="406" r:id="rId63"/>
    <p:sldId id="407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7" r:id="rId74"/>
    <p:sldId id="342" r:id="rId75"/>
    <p:sldId id="343" r:id="rId76"/>
    <p:sldId id="344" r:id="rId77"/>
    <p:sldId id="387" r:id="rId78"/>
    <p:sldId id="388" r:id="rId79"/>
    <p:sldId id="418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/Angenda" id="{76D6046B-D150-451F-87D2-482E676398B4}">
          <p14:sldIdLst>
            <p14:sldId id="256"/>
            <p14:sldId id="262"/>
          </p14:sldIdLst>
        </p14:section>
        <p14:section name="Introduction" id="{9B49AF41-1C4E-40E3-BFA5-6A4FACDE04FE}">
          <p14:sldIdLst>
            <p14:sldId id="263"/>
          </p14:sldIdLst>
        </p14:section>
        <p14:section name="Motivation" id="{72A22D34-0D97-476C-9AFC-F519F7A1942F}">
          <p14:sldIdLst>
            <p14:sldId id="382"/>
            <p14:sldId id="265"/>
            <p14:sldId id="264"/>
            <p14:sldId id="266"/>
            <p14:sldId id="267"/>
          </p14:sldIdLst>
        </p14:section>
        <p14:section name="Design Approach" id="{2793174F-974E-4182-ADAB-0F8E12E64552}">
          <p14:sldIdLst>
            <p14:sldId id="377"/>
          </p14:sldIdLst>
        </p14:section>
        <p14:section name="Budget" id="{509844D8-6DEF-47F2-B408-665832A1E0E3}">
          <p14:sldIdLst>
            <p14:sldId id="316"/>
            <p14:sldId id="317"/>
            <p14:sldId id="380"/>
          </p14:sldIdLst>
        </p14:section>
        <p14:section name="Design" id="{469F1377-38AB-4B9C-9F1F-68C5796EAF33}">
          <p14:sldIdLst>
            <p14:sldId id="276"/>
            <p14:sldId id="277"/>
            <p14:sldId id="311"/>
            <p14:sldId id="314"/>
            <p14:sldId id="328"/>
            <p14:sldId id="261"/>
            <p14:sldId id="270"/>
            <p14:sldId id="383"/>
            <p14:sldId id="384"/>
            <p14:sldId id="385"/>
            <p14:sldId id="381"/>
            <p14:sldId id="340"/>
            <p14:sldId id="341"/>
            <p14:sldId id="427"/>
            <p14:sldId id="428"/>
            <p14:sldId id="271"/>
            <p14:sldId id="37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379"/>
            <p14:sldId id="374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</p14:sldIdLst>
        </p14:section>
        <p14:section name="FMEA" id="{4FDCAB87-F2A8-4383-88F4-8E70D281F673}">
          <p14:sldIdLst>
            <p14:sldId id="361"/>
            <p14:sldId id="401"/>
            <p14:sldId id="402"/>
            <p14:sldId id="403"/>
          </p14:sldIdLst>
        </p14:section>
        <p14:section name="Conclusion" id="{8D0EB9DF-449E-464E-B0A6-3B16FE21ECDF}">
          <p14:sldIdLst>
            <p14:sldId id="386"/>
            <p14:sldId id="429"/>
            <p14:sldId id="373"/>
          </p14:sldIdLst>
        </p14:section>
        <p14:section name="Individual" id="{C08723E0-6AD8-4255-BFA3-8DF72EBE7D79}">
          <p14:sldIdLst>
            <p14:sldId id="376"/>
          </p14:sldIdLst>
        </p14:section>
        <p14:section name="Ben S" id="{193AAFBB-5398-48AB-8016-8CDC6D085DC4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Justin S" id="{D4828C9F-B266-4C0B-83FD-231879A20B9A}">
          <p14:sldIdLst/>
        </p14:section>
        <p14:section name="Tim K" id="{C9015594-48A0-42DF-9018-D777077A0A73}">
          <p14:sldIdLst/>
        </p14:section>
        <p14:section name="Nick J" id="{E9E77514-9727-473F-93BC-713D88FD754B}">
          <p14:sldIdLst/>
        </p14:section>
        <p14:section name="Ethan A" id="{C519B11C-221A-47EC-B599-C54B1AE6EA1A}">
          <p14:sldIdLst/>
        </p14:section>
        <p14:section name="Brian H" id="{07C2719F-9C38-46B2-814F-02AB00BB64CA}">
          <p14:sldIdLst/>
        </p14:section>
        <p14:section name="Jacob G" id="{9FCB833C-A48A-4A3B-B9AF-FC0F30A55687}">
          <p14:sldIdLst>
            <p14:sldId id="342"/>
            <p14:sldId id="343"/>
            <p14:sldId id="344"/>
          </p14:sldIdLst>
        </p14:section>
        <p14:section name="Nick S" id="{D316CCD6-8444-4DB3-A12C-5C0D3FB2103C}">
          <p14:sldIdLst>
            <p14:sldId id="387"/>
            <p14:sldId id="388"/>
          </p14:sldIdLst>
        </p14:section>
        <p14:section name="Charlie D" id="{CC901367-6988-4E50-B02C-D944B6458D4C}">
          <p14:sldIdLst/>
        </p14:section>
        <p14:section name="End" id="{56ACC2D4-EC57-4036-9ED9-43D093A644D6}">
          <p14:sldIdLst>
            <p14:sldId id="41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-1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40BA-0231-455E-9316-1D73A33F1CEF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6BDF5-4FA6-46A2-80D2-372E7192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Depolarization ice </a:t>
            </a:r>
            <a:r>
              <a:rPr lang="en-US" smtClean="0"/>
              <a:t>and rain International </a:t>
            </a:r>
            <a:r>
              <a:rPr lang="en-US" dirty="0" smtClean="0"/>
              <a:t>Radio Consultative Committee (CCIR)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66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Equivalent Isometric Radiated Power</a:t>
            </a:r>
            <a:r>
              <a:rPr lang="en-US" baseline="0" dirty="0" smtClean="0"/>
              <a:t> minus propagation losses</a:t>
            </a:r>
          </a:p>
          <a:p>
            <a:r>
              <a:rPr lang="en-US" baseline="0" dirty="0" smtClean="0"/>
              <a:t>GA gain ground antenna 30 dB</a:t>
            </a:r>
          </a:p>
          <a:p>
            <a:r>
              <a:rPr lang="en-US" dirty="0" err="1" smtClean="0"/>
              <a:t>Ebno</a:t>
            </a:r>
            <a:r>
              <a:rPr lang="en-US" baseline="0" dirty="0" smtClean="0"/>
              <a:t> = </a:t>
            </a:r>
            <a:r>
              <a:rPr lang="en-US" dirty="0" smtClean="0"/>
              <a:t>energy per bit divided by the noise spectral density</a:t>
            </a:r>
          </a:p>
          <a:p>
            <a:r>
              <a:rPr lang="en-US" baseline="0" dirty="0" smtClean="0"/>
              <a:t>B = bits/sec bitrate</a:t>
            </a:r>
          </a:p>
          <a:p>
            <a:r>
              <a:rPr lang="en-US" baseline="0" dirty="0" err="1" smtClean="0"/>
              <a:t>Erfc</a:t>
            </a:r>
            <a:r>
              <a:rPr lang="en-US" baseline="0" dirty="0" smtClean="0"/>
              <a:t> = complimentary error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4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TRL – Technology readiness</a:t>
            </a:r>
            <a:r>
              <a:rPr lang="en-US" baseline="0" dirty="0" smtClean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6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03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64, Magnets</a:t>
            </a:r>
            <a:r>
              <a:rPr lang="en-US" baseline="0" dirty="0" smtClean="0"/>
              <a:t> are annoying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13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65, Leaving</a:t>
            </a:r>
            <a:r>
              <a:rPr lang="en-US" baseline="0" dirty="0" smtClean="0"/>
              <a:t> for Australia took me out of the loop for the project and I had to spend time catching up with where things were. Keeping things together an organized makes things happen. You don’t design in a vacuum. Ask people and you can find help. One paper from our sponsor allowed me to create a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simulation to verify our PMACS. Putting something in space makes all of your challenges that much tougher. Orbits, reliability, power; all become really hard when you have zero-margin for failure. I also learned that in space things get hot and cold. I knew that, but never the magnitude of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3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SLIDE 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70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21,</a:t>
            </a:r>
            <a:r>
              <a:rPr lang="en-US" baseline="0" dirty="0" smtClean="0"/>
              <a:t> </a:t>
            </a:r>
            <a:r>
              <a:rPr lang="en-US" dirty="0" smtClean="0"/>
              <a:t>PMAC</a:t>
            </a:r>
            <a:r>
              <a:rPr lang="en-US" baseline="0" dirty="0" smtClean="0"/>
              <a:t> systems have been successfully used on the University of Michigan’s RAX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and Colorado’s CSSWE </a:t>
            </a:r>
            <a:r>
              <a:rPr lang="en-US" baseline="0" dirty="0" err="1" smtClean="0"/>
              <a:t>cubesat</a:t>
            </a:r>
            <a:r>
              <a:rPr lang="en-US" baseline="0" dirty="0" smtClean="0"/>
              <a:t> (Colorado Student Space Weather Experiment)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3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65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Moved this slide due</a:t>
            </a:r>
            <a:r>
              <a:rPr lang="en-US" baseline="0" dirty="0" smtClean="0"/>
              <a:t> referencing STK and orbits before GPS</a:t>
            </a:r>
          </a:p>
          <a:p>
            <a:r>
              <a:rPr lang="en-US" baseline="0" dirty="0" smtClean="0"/>
              <a:t>Orbit </a:t>
            </a:r>
            <a:r>
              <a:rPr lang="en-US" baseline="0" dirty="0" err="1" smtClean="0"/>
              <a:t>uncerinaty</a:t>
            </a:r>
            <a:r>
              <a:rPr lang="en-US" baseline="0" dirty="0" smtClean="0"/>
              <a:t> is based on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intial</a:t>
            </a:r>
            <a:r>
              <a:rPr lang="en-US" baseline="0" dirty="0" smtClean="0"/>
              <a:t> orbit was based on ISS which is shown</a:t>
            </a:r>
          </a:p>
          <a:p>
            <a:r>
              <a:rPr lang="en-US" baseline="0" dirty="0" smtClean="0"/>
              <a:t>However increasing </a:t>
            </a:r>
            <a:r>
              <a:rPr lang="en-US" baseline="0" dirty="0" err="1" smtClean="0"/>
              <a:t>Incliaction</a:t>
            </a:r>
            <a:r>
              <a:rPr lang="en-US" baseline="0" dirty="0" smtClean="0"/>
              <a:t> gives us more Sunlight time as well as more time, however going over 71 degrees moves us more towards a polar orbit, and then will hurt our sunlight but at 71 it will increase</a:t>
            </a:r>
          </a:p>
          <a:p>
            <a:r>
              <a:rPr lang="en-US" baseline="0" dirty="0" smtClean="0"/>
              <a:t>We could go less Inclination but our data time goes down as well as sunlight time will get smaller, though not by much the Access time will become less and less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Altitude we get around the same numbers for adding or subtraction 100km if we go over our Access goes down a lot due to limit range of the Antenna, and going lower 310 we are getting out of 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 as its above (220km) however if more is requested we could do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7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Predicted assumes 40% weather throughput,</a:t>
            </a:r>
            <a:r>
              <a:rPr lang="en-US" baseline="0" dirty="0" smtClean="0"/>
              <a:t> maximum expected data errors, and 1 MB of other data transferred per day (handshakes, diagnostics, log files)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951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CF47-F9D0-412C-90BB-555018D47F3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05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0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6BDF5-4FA6-46A2-80D2-372E7192340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88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2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54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404723" cy="700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16072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447338" y="1063625"/>
            <a:ext cx="1514475" cy="35242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6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DDCAA9-9585-4BDA-B647-DCFF46B7611D}" type="datetimeFigureOut">
              <a:rPr lang="en-US" smtClean="0"/>
              <a:t>12/14/2015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4E08-9230-43BE-AC36-4BE82926A60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036" y="204597"/>
            <a:ext cx="1457563" cy="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emf"/><Relationship Id="rId7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emf"/><Relationship Id="rId4" Type="http://schemas.openxmlformats.org/officeDocument/2006/relationships/image" Target="../media/image21.emf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3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emf"/><Relationship Id="rId7" Type="http://schemas.openxmlformats.org/officeDocument/2006/relationships/image" Target="../media/image34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1.emf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2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2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Critical Design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7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Purchases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5120944" cy="516072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Flight Computer </a:t>
            </a:r>
          </a:p>
          <a:p>
            <a:r>
              <a:rPr lang="en-US" dirty="0" smtClean="0"/>
              <a:t>GPS</a:t>
            </a:r>
          </a:p>
          <a:p>
            <a:pPr lvl="1"/>
            <a:r>
              <a:rPr lang="en-US" dirty="0" err="1" smtClean="0"/>
              <a:t>Reciever</a:t>
            </a:r>
            <a:r>
              <a:rPr lang="en-US" dirty="0" smtClean="0"/>
              <a:t> Unit</a:t>
            </a:r>
          </a:p>
          <a:p>
            <a:pPr lvl="1"/>
            <a:r>
              <a:rPr lang="en-US" dirty="0" smtClean="0"/>
              <a:t>Antenna</a:t>
            </a:r>
          </a:p>
          <a:p>
            <a:r>
              <a:rPr lang="en-US" dirty="0" smtClean="0"/>
              <a:t>Attitude</a:t>
            </a:r>
          </a:p>
          <a:p>
            <a:pPr lvl="1"/>
            <a:r>
              <a:rPr lang="en-US" dirty="0"/>
              <a:t>Gyroscopes </a:t>
            </a:r>
            <a:endParaRPr lang="en-US" dirty="0" smtClean="0"/>
          </a:p>
          <a:p>
            <a:pPr lvl="1"/>
            <a:r>
              <a:rPr lang="en-US" dirty="0" smtClean="0"/>
              <a:t>Passive Magnetic Bar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Power </a:t>
            </a:r>
            <a:r>
              <a:rPr lang="en-US" dirty="0" err="1" smtClean="0"/>
              <a:t>Manangement</a:t>
            </a:r>
            <a:r>
              <a:rPr lang="en-US" dirty="0" smtClean="0"/>
              <a:t> Board	</a:t>
            </a:r>
          </a:p>
          <a:p>
            <a:pPr lvl="1"/>
            <a:r>
              <a:rPr lang="en-US" dirty="0" smtClean="0"/>
              <a:t>Batteries</a:t>
            </a:r>
          </a:p>
          <a:p>
            <a:pPr lvl="1"/>
            <a:r>
              <a:rPr lang="en-US" dirty="0"/>
              <a:t>Deployable Solar Panels </a:t>
            </a:r>
            <a:endParaRPr lang="en-US" dirty="0" smtClean="0"/>
          </a:p>
          <a:p>
            <a:r>
              <a:rPr lang="en-US" dirty="0" smtClean="0"/>
              <a:t>Radio</a:t>
            </a:r>
          </a:p>
          <a:p>
            <a:pPr lvl="1"/>
            <a:r>
              <a:rPr lang="en-US" dirty="0" smtClean="0"/>
              <a:t>Radio Unit (provided by Aerospace Corp)</a:t>
            </a:r>
          </a:p>
          <a:p>
            <a:pPr lvl="1"/>
            <a:r>
              <a:rPr lang="en-US" dirty="0" smtClean="0"/>
              <a:t>Antenna (Patch)</a:t>
            </a:r>
          </a:p>
          <a:p>
            <a:r>
              <a:rPr lang="en-US" dirty="0" smtClean="0"/>
              <a:t>Structure</a:t>
            </a:r>
            <a:endParaRPr lang="en-US" dirty="0"/>
          </a:p>
          <a:p>
            <a:pPr lvl="1"/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Insulation</a:t>
            </a:r>
          </a:p>
          <a:p>
            <a:pPr lvl="1"/>
            <a:r>
              <a:rPr lang="en-US" dirty="0" smtClean="0"/>
              <a:t>Cabling,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57050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Initial Budget</a:t>
            </a:r>
          </a:p>
          <a:p>
            <a:pPr lvl="1"/>
            <a:r>
              <a:rPr lang="en-US" sz="2000" dirty="0" smtClean="0"/>
              <a:t>Lower </a:t>
            </a:r>
          </a:p>
          <a:p>
            <a:pPr lvl="2"/>
            <a:r>
              <a:rPr lang="en-US" dirty="0" smtClean="0"/>
              <a:t>$50,000</a:t>
            </a:r>
          </a:p>
          <a:p>
            <a:pPr lvl="1"/>
            <a:r>
              <a:rPr lang="en-US" dirty="0" smtClean="0"/>
              <a:t>Middle </a:t>
            </a:r>
          </a:p>
          <a:p>
            <a:pPr lvl="2"/>
            <a:r>
              <a:rPr lang="en-US" dirty="0" smtClean="0"/>
              <a:t>$75,000</a:t>
            </a:r>
          </a:p>
          <a:p>
            <a:pPr lvl="1"/>
            <a:r>
              <a:rPr lang="en-US" dirty="0" smtClean="0"/>
              <a:t>Upper</a:t>
            </a:r>
          </a:p>
          <a:p>
            <a:pPr lvl="2"/>
            <a:r>
              <a:rPr lang="en-US" dirty="0" smtClean="0"/>
              <a:t>$100,000</a:t>
            </a:r>
          </a:p>
          <a:p>
            <a:r>
              <a:rPr lang="en-US" dirty="0" smtClean="0"/>
              <a:t>NASA Proposal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1052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83" y="363151"/>
            <a:ext cx="9404723" cy="700265"/>
          </a:xfrm>
        </p:spPr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440284"/>
              </p:ext>
            </p:extLst>
          </p:nvPr>
        </p:nvGraphicFramePr>
        <p:xfrm>
          <a:off x="592183" y="1630491"/>
          <a:ext cx="9637444" cy="4790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09361"/>
                <a:gridCol w="2409361"/>
                <a:gridCol w="2409361"/>
                <a:gridCol w="24093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A712D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$5,400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OEM615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Novatel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GPS Antenna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Frequency </a:t>
                      </a:r>
                      <a:r>
                        <a:rPr lang="en-US" dirty="0" err="1" smtClean="0"/>
                        <a:t>MircoStrip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Antdevco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NanoPower</a:t>
                      </a:r>
                      <a:r>
                        <a:rPr lang="en-US" baseline="0" dirty="0" smtClean="0"/>
                        <a:t> BPX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$6,200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Power Management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P31us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GOMSpace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$6,200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MM2-TTL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Freewave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$1,500</a:t>
                      </a:r>
                      <a:endParaRPr lang="en-US" b="1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Antenna (WHIP)?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CS-CPUT-STX-02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$4,725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Deployable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Solar Panels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SP-L-DD1S3U-0039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ClydeSpace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$40,300*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ITG-3050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InvenSense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$4.73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2183" y="1063416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Final Cost: $80,729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3109" y="6522720"/>
            <a:ext cx="4946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white"/>
                </a:solidFill>
              </a:rPr>
              <a:t>* Denotes the cost of 2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3070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  <p:sp>
        <p:nvSpPr>
          <p:cNvPr id="3" name="TextBox 2"/>
          <p:cNvSpPr txBox="1"/>
          <p:nvPr/>
        </p:nvSpPr>
        <p:spPr>
          <a:xfrm>
            <a:off x="9996906" y="2928730"/>
            <a:ext cx="219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Structure, attitude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Model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96" y="1052945"/>
            <a:ext cx="9206977" cy="547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Century College to Manufacture to Specifications</a:t>
            </a:r>
          </a:p>
          <a:p>
            <a:pPr lvl="1"/>
            <a:r>
              <a:rPr lang="en-US" dirty="0" smtClean="0"/>
              <a:t>Sub Contracted by UMN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4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Structure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Thermal environment ( heat shielding 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2303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981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Requirements for GRID/GPS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GRID/GPS may generate up to 20 MB per GRB event</a:t>
            </a:r>
          </a:p>
          <a:p>
            <a:r>
              <a:rPr lang="en-US" dirty="0" smtClean="0"/>
              <a:t>GRID/GPS must save data files in 128 </a:t>
            </a:r>
            <a:r>
              <a:rPr lang="en-US" dirty="0"/>
              <a:t>K</a:t>
            </a:r>
            <a:r>
              <a:rPr lang="en-US" dirty="0" smtClean="0"/>
              <a:t>B packets (maximum).</a:t>
            </a:r>
          </a:p>
          <a:p>
            <a:r>
              <a:rPr lang="en-US" dirty="0" smtClean="0"/>
              <a:t>Must use logical data naming structure</a:t>
            </a:r>
          </a:p>
          <a:p>
            <a:r>
              <a:rPr lang="en-US" dirty="0" smtClean="0"/>
              <a:t>Flight computer must generate and save a checksum for each packet file individually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70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8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Protocols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09" y="1231383"/>
            <a:ext cx="9550400" cy="5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15" y="949436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Agenda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9852842" cy="5160723"/>
          </a:xfrm>
        </p:spPr>
        <p:txBody>
          <a:bodyPr>
            <a:normAutofit/>
          </a:bodyPr>
          <a:lstStyle/>
          <a:p>
            <a:pPr marL="1257300" lvl="2" indent="-457200" algn="ctr">
              <a:buAutoNum type="arabicPeriod"/>
            </a:pPr>
            <a:r>
              <a:rPr lang="en-US" sz="2400" dirty="0" smtClean="0"/>
              <a:t>Introduction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Motivation</a:t>
            </a:r>
            <a:endParaRPr lang="en-US" sz="2400" dirty="0"/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Approach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Budget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Design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Standards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FMEA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Conclusion</a:t>
            </a:r>
          </a:p>
          <a:p>
            <a:pPr marL="1257300" lvl="2" indent="-457200" algn="ctr">
              <a:buAutoNum type="arabicPeriod"/>
            </a:pPr>
            <a:r>
              <a:rPr lang="en-US" sz="2400" dirty="0" smtClean="0"/>
              <a:t>Individual Reports</a:t>
            </a:r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 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Gyroscope</a:t>
            </a:r>
          </a:p>
          <a:p>
            <a:pPr lvl="1"/>
            <a:r>
              <a:rPr lang="en-US" dirty="0" smtClean="0"/>
              <a:t>Magnetometer</a:t>
            </a:r>
          </a:p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Pointing Accuracy &lt;5º</a:t>
            </a:r>
          </a:p>
          <a:p>
            <a:r>
              <a:rPr lang="en-US" dirty="0" smtClean="0"/>
              <a:t>GPS</a:t>
            </a:r>
          </a:p>
          <a:p>
            <a:r>
              <a:rPr lang="en-US" dirty="0" smtClean="0"/>
              <a:t>Planned Circular Orbit</a:t>
            </a:r>
          </a:p>
          <a:p>
            <a:pPr lvl="1"/>
            <a:r>
              <a:rPr lang="en-US" dirty="0" smtClean="0"/>
              <a:t>410K</a:t>
            </a:r>
            <a:r>
              <a:rPr lang="en-US" dirty="0"/>
              <a:t>m</a:t>
            </a:r>
            <a:r>
              <a:rPr lang="en-US" dirty="0" smtClean="0"/>
              <a:t> Altitude</a:t>
            </a:r>
          </a:p>
          <a:p>
            <a:pPr lvl="1"/>
            <a:r>
              <a:rPr lang="en-US" dirty="0" smtClean="0"/>
              <a:t>Inclination 60</a:t>
            </a:r>
            <a:r>
              <a:rPr lang="en-US" dirty="0"/>
              <a:t>º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 Magnetic Attitude Control</a:t>
            </a:r>
          </a:p>
          <a:p>
            <a:pPr lvl="1"/>
            <a:r>
              <a:rPr lang="en-US" dirty="0" smtClean="0"/>
              <a:t>Bar Magnet placed within SOCRATES produces torque to align itself with Earth’s magnetic field</a:t>
            </a:r>
          </a:p>
          <a:p>
            <a:pPr lvl="1"/>
            <a:r>
              <a:rPr lang="en-US" dirty="0" smtClean="0"/>
              <a:t>Hysteresis rods damp out oscillatory effects</a:t>
            </a:r>
          </a:p>
          <a:p>
            <a:r>
              <a:rPr lang="en-US" dirty="0" smtClean="0"/>
              <a:t>Why use it?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No power required</a:t>
            </a:r>
          </a:p>
          <a:p>
            <a:r>
              <a:rPr lang="en-US" dirty="0" smtClean="0"/>
              <a:t>System consists of:</a:t>
            </a:r>
          </a:p>
          <a:p>
            <a:pPr lvl="1"/>
            <a:r>
              <a:rPr lang="en-US" dirty="0" smtClean="0"/>
              <a:t>One 0.3A-m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bar magnet</a:t>
            </a:r>
          </a:p>
          <a:p>
            <a:pPr lvl="1"/>
            <a:r>
              <a:rPr lang="en-US" dirty="0" smtClean="0"/>
              <a:t>_____  0.0268T hysteresis rods 95mm</a:t>
            </a:r>
            <a:r>
              <a:rPr lang="en-US" sz="1200" dirty="0"/>
              <a:t>x</a:t>
            </a:r>
            <a:r>
              <a:rPr lang="en-US" dirty="0" smtClean="0"/>
              <a:t>1mm</a:t>
            </a:r>
          </a:p>
          <a:p>
            <a:pPr lvl="1"/>
            <a:r>
              <a:rPr lang="en-US" dirty="0" smtClean="0"/>
              <a:t>All components made from HyMu-80 magnetic alloy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585206"/>
            <a:ext cx="3951046" cy="2210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0494" y="6400408"/>
            <a:ext cx="68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</a:rPr>
              <a:t>Image from</a:t>
            </a:r>
            <a:r>
              <a:rPr lang="en-US" sz="1050" i="1" dirty="0">
                <a:solidFill>
                  <a:prstClr val="white"/>
                </a:solidFill>
              </a:rPr>
              <a:t> Passive Magnetic Attitude Control for CubeSat Spacecraft,</a:t>
            </a:r>
            <a:r>
              <a:rPr lang="en-US" sz="1050" dirty="0">
                <a:solidFill>
                  <a:prstClr val="white"/>
                </a:solidFill>
              </a:rPr>
              <a:t> Gerhardt and Palo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7763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consists of:</a:t>
            </a:r>
          </a:p>
          <a:p>
            <a:pPr lvl="1"/>
            <a:r>
              <a:rPr lang="en-US" dirty="0"/>
              <a:t>One 0.3A-m</a:t>
            </a:r>
            <a:r>
              <a:rPr lang="en-US" baseline="30000" dirty="0"/>
              <a:t>2</a:t>
            </a:r>
            <a:r>
              <a:rPr lang="en-US" dirty="0"/>
              <a:t> bar magnet</a:t>
            </a:r>
          </a:p>
          <a:p>
            <a:pPr lvl="1"/>
            <a:r>
              <a:rPr lang="en-US" dirty="0"/>
              <a:t>_____  0.0268T hysteresis rods 95mm</a:t>
            </a:r>
            <a:r>
              <a:rPr lang="en-US" sz="1200" dirty="0"/>
              <a:t>x</a:t>
            </a:r>
            <a:r>
              <a:rPr lang="en-US" dirty="0"/>
              <a:t>1mm</a:t>
            </a:r>
          </a:p>
          <a:p>
            <a:pPr lvl="1"/>
            <a:r>
              <a:rPr lang="en-US" dirty="0"/>
              <a:t>All components made from HyMu-80 magnetic alloy</a:t>
            </a:r>
          </a:p>
          <a:p>
            <a:r>
              <a:rPr lang="en-US" dirty="0" smtClean="0"/>
              <a:t>Verified in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Settling time of ___ days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GRAPHS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7099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456" y="1154440"/>
            <a:ext cx="4598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Altitude: 410±100 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white"/>
                </a:solidFill>
              </a:rPr>
              <a:t>Inclination: 60±10 Degrees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Movie 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2574" t="-823" r="35315"/>
          <a:stretch/>
        </p:blipFill>
        <p:spPr>
          <a:xfrm>
            <a:off x="6100011" y="1359333"/>
            <a:ext cx="5197642" cy="5503588"/>
          </a:xfrm>
          <a:prstGeom prst="star32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6" y="4066674"/>
            <a:ext cx="4274841" cy="24224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75422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 (</a:t>
            </a:r>
            <a:r>
              <a:rPr lang="en-US" dirty="0"/>
              <a:t>Novatel 615 with Single Frequency </a:t>
            </a:r>
            <a:r>
              <a:rPr lang="en-US" dirty="0" err="1" smtClean="0"/>
              <a:t>MicroStrip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Output (50 Hz) (Binary)</a:t>
            </a:r>
          </a:p>
          <a:p>
            <a:pPr lvl="1"/>
            <a:r>
              <a:rPr lang="en-US" dirty="0" smtClean="0"/>
              <a:t>GPS Time </a:t>
            </a:r>
          </a:p>
          <a:p>
            <a:pPr lvl="1"/>
            <a:r>
              <a:rPr lang="en-US" dirty="0" smtClean="0"/>
              <a:t>GPS Position and Standard deviation </a:t>
            </a:r>
          </a:p>
          <a:p>
            <a:pPr lvl="1"/>
            <a:r>
              <a:rPr lang="en-US" dirty="0" smtClean="0"/>
              <a:t>GPS velocity and </a:t>
            </a:r>
            <a:r>
              <a:rPr lang="en-US" dirty="0"/>
              <a:t>Standard deviation </a:t>
            </a:r>
            <a:endParaRPr lang="en-US" dirty="0" smtClean="0"/>
          </a:p>
          <a:p>
            <a:pPr lvl="1"/>
            <a:r>
              <a:rPr lang="en-US" dirty="0" smtClean="0"/>
              <a:t>Number of Satellites </a:t>
            </a:r>
            <a:endParaRPr lang="en-US" dirty="0"/>
          </a:p>
          <a:p>
            <a:r>
              <a:rPr lang="en-US" dirty="0" smtClean="0"/>
              <a:t>Space Heritage*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12921" y="6388274"/>
            <a:ext cx="426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Provided in supplemental material.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9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ADCNS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Satellite Verification</a:t>
            </a:r>
          </a:p>
          <a:p>
            <a:pPr lvl="1"/>
            <a:r>
              <a:rPr lang="en-US" smtClean="0"/>
              <a:t>Need </a:t>
            </a:r>
            <a:r>
              <a:rPr lang="en-US" dirty="0" smtClean="0"/>
              <a:t>4 satellites</a:t>
            </a:r>
          </a:p>
          <a:p>
            <a:pPr lvl="1"/>
            <a:r>
              <a:rPr lang="en-US" dirty="0" smtClean="0"/>
              <a:t>Verified with STK software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4" y="2442949"/>
            <a:ext cx="7608282" cy="39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Generate 2 non-collinear vectors to determine attitude</a:t>
            </a:r>
          </a:p>
          <a:p>
            <a:pPr lvl="1"/>
            <a:r>
              <a:rPr lang="en-US" dirty="0" smtClean="0"/>
              <a:t>Input from gyroscope and magnetometers</a:t>
            </a:r>
          </a:p>
          <a:p>
            <a:r>
              <a:rPr lang="en-US" dirty="0" smtClean="0"/>
              <a:t>High </a:t>
            </a:r>
            <a:r>
              <a:rPr lang="en-US" smtClean="0"/>
              <a:t>level description</a:t>
            </a:r>
          </a:p>
          <a:p>
            <a:pPr lvl="1"/>
            <a:r>
              <a:rPr lang="en-US" smtClean="0"/>
              <a:t>Integrating </a:t>
            </a:r>
            <a:r>
              <a:rPr lang="en-US" dirty="0" smtClean="0"/>
              <a:t>angular velocity vector gives position</a:t>
            </a:r>
          </a:p>
          <a:p>
            <a:pPr lvl="1"/>
            <a:r>
              <a:rPr lang="en-US" dirty="0" smtClean="0"/>
              <a:t>However gyro slowly drifts due to bias error which has no bound!!!</a:t>
            </a:r>
          </a:p>
          <a:p>
            <a:pPr lvl="1"/>
            <a:r>
              <a:rPr lang="en-US" dirty="0" smtClean="0"/>
              <a:t>Three axis magnetometer can check accuracy of gyro and “reset” if it drifts too far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5926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ADNCS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Overview</a:t>
            </a:r>
          </a:p>
          <a:p>
            <a:pPr lvl="1"/>
            <a:r>
              <a:rPr lang="en-US" dirty="0" smtClean="0"/>
              <a:t>Read gyroscope data</a:t>
            </a:r>
          </a:p>
          <a:p>
            <a:pPr lvl="1"/>
            <a:r>
              <a:rPr lang="en-US" dirty="0" smtClean="0"/>
              <a:t>Integrate angular velocity</a:t>
            </a:r>
          </a:p>
          <a:p>
            <a:pPr lvl="1"/>
            <a:r>
              <a:rPr lang="en-US" dirty="0" smtClean="0"/>
              <a:t>Determine position</a:t>
            </a:r>
          </a:p>
          <a:p>
            <a:pPr lvl="1"/>
            <a:r>
              <a:rPr lang="en-US" dirty="0" smtClean="0"/>
              <a:t>Compare to magnetometer data</a:t>
            </a:r>
          </a:p>
          <a:p>
            <a:pPr lvl="2"/>
            <a:r>
              <a:rPr lang="en-US" dirty="0" smtClean="0"/>
              <a:t>If too far </a:t>
            </a:r>
          </a:p>
          <a:p>
            <a:pPr lvl="3"/>
            <a:r>
              <a:rPr lang="en-US" dirty="0"/>
              <a:t>R</a:t>
            </a:r>
            <a:r>
              <a:rPr lang="en-US" dirty="0" smtClean="0"/>
              <a:t>eset gyro</a:t>
            </a:r>
          </a:p>
          <a:p>
            <a:pPr lvl="2"/>
            <a:r>
              <a:rPr lang="en-US" dirty="0" smtClean="0"/>
              <a:t>Else if gyro data above acceptable bound</a:t>
            </a:r>
          </a:p>
          <a:p>
            <a:pPr lvl="3"/>
            <a:r>
              <a:rPr lang="en-US" dirty="0" smtClean="0"/>
              <a:t>Reset gyro</a:t>
            </a:r>
          </a:p>
          <a:p>
            <a:pPr lvl="2"/>
            <a:r>
              <a:rPr lang="en-US" dirty="0" smtClean="0"/>
              <a:t>End</a:t>
            </a:r>
          </a:p>
          <a:p>
            <a:pPr lvl="1"/>
            <a:r>
              <a:rPr lang="en-US" dirty="0" smtClean="0"/>
              <a:t>Compare gyro data and determine overall attitude</a:t>
            </a:r>
          </a:p>
          <a:p>
            <a:pPr lvl="1"/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Brian H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12488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Communications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" y="1023327"/>
            <a:ext cx="10058400" cy="5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100054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Overview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total theoretical data that can be transferred per day: 50 MB</a:t>
            </a:r>
          </a:p>
          <a:p>
            <a:endParaRPr lang="en-US" dirty="0" smtClean="0"/>
          </a:p>
          <a:p>
            <a:r>
              <a:rPr lang="en-US" dirty="0" smtClean="0"/>
              <a:t>Effects that reduce transfer rate</a:t>
            </a:r>
          </a:p>
          <a:p>
            <a:pPr lvl="1"/>
            <a:r>
              <a:rPr lang="en-US" dirty="0" smtClean="0"/>
              <a:t>Weather</a:t>
            </a:r>
          </a:p>
          <a:p>
            <a:pPr lvl="1"/>
            <a:r>
              <a:rPr lang="en-US" dirty="0" smtClean="0"/>
              <a:t>Communications Algorithm</a:t>
            </a:r>
            <a:endParaRPr lang="en-US" dirty="0"/>
          </a:p>
          <a:p>
            <a:pPr lvl="1"/>
            <a:r>
              <a:rPr lang="en-US" dirty="0" smtClean="0"/>
              <a:t>Random Data Errors</a:t>
            </a:r>
          </a:p>
          <a:p>
            <a:endParaRPr lang="en-US" dirty="0" smtClean="0"/>
          </a:p>
          <a:p>
            <a:r>
              <a:rPr lang="en-US" dirty="0" smtClean="0"/>
              <a:t>Expected science data transfer per day: 15 MB</a:t>
            </a:r>
          </a:p>
          <a:p>
            <a:pPr lvl="1"/>
            <a:r>
              <a:rPr lang="en-US" dirty="0" smtClean="0"/>
              <a:t>Based on calculations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Guaranteed total data transfer per day: 10 MB</a:t>
            </a:r>
          </a:p>
          <a:p>
            <a:pPr lvl="1"/>
            <a:r>
              <a:rPr lang="en-US" dirty="0" smtClean="0"/>
              <a:t>Radio data from Aerospace Corp.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37841" y="1617701"/>
            <a:ext cx="4157268" cy="19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 algn="ctr">
              <a:buFont typeface="Wingdings 3" charset="2"/>
              <a:buNone/>
            </a:pPr>
            <a:r>
              <a:rPr lang="en-US" sz="2400" u="sng" dirty="0" smtClean="0">
                <a:solidFill>
                  <a:srgbClr val="FFC000"/>
                </a:solidFill>
              </a:rPr>
              <a:t>Team Lead/Structure</a:t>
            </a:r>
          </a:p>
          <a:p>
            <a:pPr marL="457200" lvl="1" indent="0" algn="ctr">
              <a:buFont typeface="Wingdings 3" charset="2"/>
              <a:buNone/>
            </a:pPr>
            <a:r>
              <a:rPr lang="en-US" sz="2000" dirty="0" smtClean="0"/>
              <a:t>Charles Denis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5574" y="3218375"/>
            <a:ext cx="3380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ADNCS</a:t>
            </a:r>
          </a:p>
          <a:p>
            <a:pPr algn="ctr"/>
            <a:r>
              <a:rPr lang="en-US" sz="2000" dirty="0" smtClean="0"/>
              <a:t>Jacob Gustafson</a:t>
            </a:r>
          </a:p>
          <a:p>
            <a:pPr algn="ctr"/>
            <a:r>
              <a:rPr lang="en-US" sz="2000" dirty="0" smtClean="0"/>
              <a:t>Brian Hanson</a:t>
            </a:r>
          </a:p>
          <a:p>
            <a:pPr algn="ctr"/>
            <a:r>
              <a:rPr lang="en-US" sz="2000" dirty="0" smtClean="0"/>
              <a:t>Nicholas Sloan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799" y="1353460"/>
            <a:ext cx="4294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Communications</a:t>
            </a:r>
          </a:p>
          <a:p>
            <a:pPr algn="ctr"/>
            <a:r>
              <a:rPr lang="en-US" sz="2000" dirty="0" smtClean="0"/>
              <a:t>Ben </a:t>
            </a:r>
            <a:r>
              <a:rPr lang="en-US" sz="2000" dirty="0" err="1" smtClean="0"/>
              <a:t>Setterholm</a:t>
            </a:r>
            <a:endParaRPr lang="en-US" sz="2000" dirty="0" smtClean="0"/>
          </a:p>
          <a:p>
            <a:pPr algn="ctr"/>
            <a:r>
              <a:rPr lang="en-US" sz="2000" dirty="0" smtClean="0"/>
              <a:t>Tim </a:t>
            </a:r>
            <a:r>
              <a:rPr lang="en-US" sz="2000" dirty="0" err="1" smtClean="0"/>
              <a:t>Kukowski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839689" y="3205739"/>
            <a:ext cx="3893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u="sng" dirty="0" smtClean="0">
                <a:solidFill>
                  <a:srgbClr val="FFC000"/>
                </a:solidFill>
              </a:rPr>
              <a:t>Power Management</a:t>
            </a:r>
          </a:p>
          <a:p>
            <a:pPr algn="ctr"/>
            <a:r>
              <a:rPr lang="en-US" sz="2000" dirty="0" smtClean="0"/>
              <a:t>Ethan Arendt</a:t>
            </a:r>
          </a:p>
          <a:p>
            <a:pPr algn="ctr"/>
            <a:r>
              <a:rPr lang="en-US" sz="2000" dirty="0" smtClean="0"/>
              <a:t>Justin Seifert</a:t>
            </a:r>
          </a:p>
          <a:p>
            <a:pPr algn="ctr"/>
            <a:r>
              <a:rPr lang="en-US" sz="2000" dirty="0" smtClean="0"/>
              <a:t>Nicholas </a:t>
            </a:r>
            <a:r>
              <a:rPr lang="en-US" sz="2000" dirty="0" err="1" smtClean="0"/>
              <a:t>Janak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4604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3718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57" y="925937"/>
            <a:ext cx="6502400" cy="642620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1: Active Pinging</a:t>
            </a:r>
          </a:p>
          <a:p>
            <a:r>
              <a:rPr lang="en-US" dirty="0" smtClean="0"/>
              <a:t>Check if any other ground stations are currently in contact with SOCRATES</a:t>
            </a:r>
          </a:p>
          <a:p>
            <a:r>
              <a:rPr lang="en-US" dirty="0" smtClean="0"/>
              <a:t>If not, send hail signal once every 3 seconds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28" y="1205963"/>
            <a:ext cx="1676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07081E-8 1.38953E-8 L 0.2912 1.38953E-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4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2: Establish Connection</a:t>
            </a:r>
          </a:p>
          <a:p>
            <a:r>
              <a:rPr lang="en-US" dirty="0" smtClean="0"/>
              <a:t>SOCRATES replies to hail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GPS location, heading, and velocity information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number of files ready for downlink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0872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" y="1442890"/>
            <a:ext cx="4051300" cy="397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7483"/>
            <a:ext cx="4051300" cy="39357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" y="1442890"/>
            <a:ext cx="4051300" cy="3972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3348" y="3495566"/>
            <a:ext cx="54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2°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560" y="3403600"/>
            <a:ext cx="2222500" cy="381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36634" y="3486970"/>
            <a:ext cx="1094480" cy="37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2000 km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581" y="1976636"/>
            <a:ext cx="1079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7295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3: Computation</a:t>
            </a:r>
          </a:p>
          <a:p>
            <a:r>
              <a:rPr lang="en-US" dirty="0" smtClean="0"/>
              <a:t>Ground station determines communication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12844" y="561544"/>
            <a:ext cx="10966313" cy="5734913"/>
          </a:xfrm>
          <a:prstGeom prst="roundRect">
            <a:avLst/>
          </a:prstGeom>
          <a:gradFill flip="none" rotWithShape="1">
            <a:gsLst>
              <a:gs pos="0">
                <a:srgbClr val="F99609">
                  <a:alpha val="95000"/>
                </a:srgbClr>
              </a:gs>
              <a:gs pos="100000">
                <a:srgbClr val="FBC220">
                  <a:alpha val="95000"/>
                </a:srgbClr>
              </a:gs>
            </a:gsLst>
            <a:lin ang="16200000" scaled="0"/>
            <a:tileRect/>
          </a:gradFill>
          <a:ln w="57150" cmpd="sng">
            <a:solidFill>
              <a:srgbClr val="9868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6" y="1206500"/>
            <a:ext cx="4438919" cy="444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5" y="1206500"/>
            <a:ext cx="4438919" cy="444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54" y="1206500"/>
            <a:ext cx="4438919" cy="444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207008"/>
            <a:ext cx="4438919" cy="44450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1293456" y="1572473"/>
            <a:ext cx="4647200" cy="3780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rgbClr val="000000"/>
                </a:solidFill>
              </a:rPr>
              <a:t>SOCRATES </a:t>
            </a:r>
            <a:r>
              <a:rPr lang="en-US" dirty="0" smtClean="0">
                <a:solidFill>
                  <a:srgbClr val="000000"/>
                </a:solidFill>
              </a:rPr>
              <a:t>makes contact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Determine range</a:t>
            </a:r>
          </a:p>
          <a:p>
            <a:pPr>
              <a:buClrTx/>
            </a:pPr>
            <a:r>
              <a:rPr lang="en-US" dirty="0" smtClean="0">
                <a:solidFill>
                  <a:srgbClr val="000000"/>
                </a:solidFill>
              </a:rPr>
              <a:t>Forward time step</a:t>
            </a:r>
          </a:p>
          <a:p>
            <a:pPr lvl="1">
              <a:buClrTx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second intervals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95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8352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8089556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5: Transmit Data</a:t>
            </a:r>
          </a:p>
          <a:p>
            <a:r>
              <a:rPr lang="en-US" dirty="0"/>
              <a:t>SOCRATES </a:t>
            </a:r>
            <a:r>
              <a:rPr lang="en-US" dirty="0" smtClean="0"/>
              <a:t>transmits one 128 </a:t>
            </a:r>
            <a:r>
              <a:rPr lang="en-US" dirty="0" err="1" smtClean="0"/>
              <a:t>kB</a:t>
            </a:r>
            <a:r>
              <a:rPr lang="en-US" dirty="0" smtClean="0"/>
              <a:t> packet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 time steps</a:t>
            </a:r>
          </a:p>
          <a:p>
            <a:r>
              <a:rPr lang="en-US" dirty="0"/>
              <a:t>Selective Repeat </a:t>
            </a:r>
            <a:r>
              <a:rPr lang="en-US" dirty="0" smtClean="0"/>
              <a:t>ARQ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Automatic Repeat </a:t>
            </a:r>
            <a:r>
              <a:rPr lang="en-US" dirty="0" smtClean="0"/>
              <a:t>Query) protocol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2986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6: Error Checking</a:t>
            </a:r>
          </a:p>
          <a:p>
            <a:r>
              <a:rPr lang="en-US" dirty="0" smtClean="0"/>
              <a:t>Ground Station computes checksum</a:t>
            </a:r>
          </a:p>
          <a:p>
            <a:r>
              <a:rPr lang="en-US" dirty="0" smtClean="0"/>
              <a:t>Ground Station transmits checksum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55066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7: Confirmation</a:t>
            </a:r>
          </a:p>
          <a:p>
            <a:r>
              <a:rPr lang="en-US" dirty="0"/>
              <a:t>SOCRATES </a:t>
            </a:r>
            <a:r>
              <a:rPr lang="en-US" dirty="0" smtClean="0"/>
              <a:t>checks checksum</a:t>
            </a:r>
          </a:p>
          <a:p>
            <a:r>
              <a:rPr lang="en-US" dirty="0"/>
              <a:t>SOCRATES </a:t>
            </a:r>
            <a:r>
              <a:rPr lang="en-US" dirty="0" smtClean="0"/>
              <a:t>appends log file</a:t>
            </a:r>
          </a:p>
          <a:p>
            <a:r>
              <a:rPr lang="en-US" dirty="0"/>
              <a:t>SOCRATES </a:t>
            </a:r>
            <a:r>
              <a:rPr lang="en-US" dirty="0" smtClean="0"/>
              <a:t>marks file for deletion if transmission successful</a:t>
            </a:r>
          </a:p>
          <a:p>
            <a:r>
              <a:rPr lang="en-US" dirty="0"/>
              <a:t>SOCRATES relays success/failure to ground station</a:t>
            </a:r>
          </a:p>
          <a:p>
            <a:r>
              <a:rPr lang="en-US" dirty="0"/>
              <a:t>SOCRATES </a:t>
            </a:r>
            <a:r>
              <a:rPr lang="en-US" dirty="0" smtClean="0"/>
              <a:t>awaits next command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2" y="1227551"/>
            <a:ext cx="2934336" cy="5160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SOCRATES,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 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56369" y="2026161"/>
            <a:ext cx="69055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Signal </a:t>
            </a:r>
            <a:endParaRPr lang="en-US" sz="3600" dirty="0"/>
          </a:p>
          <a:p>
            <a:r>
              <a:rPr lang="en-US" sz="3600" dirty="0" smtClean="0"/>
              <a:t>  Opportunity </a:t>
            </a:r>
            <a:endParaRPr lang="en-US" sz="3600" dirty="0"/>
          </a:p>
          <a:p>
            <a:r>
              <a:rPr lang="en-US" sz="3600" dirty="0" smtClean="0"/>
              <a:t>     </a:t>
            </a:r>
            <a:r>
              <a:rPr lang="en-US" sz="3600" dirty="0" err="1" smtClean="0"/>
              <a:t>Cubesat</a:t>
            </a:r>
            <a:r>
              <a:rPr lang="en-US" sz="3600" dirty="0" smtClean="0"/>
              <a:t> </a:t>
            </a:r>
            <a:endParaRPr lang="en-US" sz="3600" dirty="0"/>
          </a:p>
          <a:p>
            <a:r>
              <a:rPr lang="en-US" sz="3600" dirty="0" smtClean="0"/>
              <a:t>       Ranging </a:t>
            </a:r>
            <a:endParaRPr lang="en-US" sz="3600" dirty="0"/>
          </a:p>
          <a:p>
            <a:r>
              <a:rPr lang="en-US" sz="3600" dirty="0" smtClean="0"/>
              <a:t>          And </a:t>
            </a:r>
            <a:endParaRPr lang="en-US" sz="3600" dirty="0"/>
          </a:p>
          <a:p>
            <a:r>
              <a:rPr lang="en-US" sz="3600" dirty="0" smtClean="0"/>
              <a:t>            Timing </a:t>
            </a:r>
            <a:endParaRPr lang="en-US" sz="3600" dirty="0"/>
          </a:p>
          <a:p>
            <a:r>
              <a:rPr lang="en-US" sz="3600" dirty="0" smtClean="0"/>
              <a:t>              Experiment </a:t>
            </a:r>
            <a:endParaRPr lang="en-US" sz="3600" dirty="0"/>
          </a:p>
          <a:p>
            <a:r>
              <a:rPr lang="en-US" sz="3600" dirty="0" smtClean="0"/>
              <a:t>                System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1779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66563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1395302"/>
            <a:ext cx="7626532" cy="4992973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Step 4: Command</a:t>
            </a:r>
          </a:p>
          <a:p>
            <a:r>
              <a:rPr lang="en-US" dirty="0" smtClean="0"/>
              <a:t>Ground Station sends command code</a:t>
            </a:r>
          </a:p>
          <a:p>
            <a:pPr lvl="1"/>
            <a:r>
              <a:rPr lang="en-US" dirty="0"/>
              <a:t>transfer queued file</a:t>
            </a:r>
          </a:p>
          <a:p>
            <a:pPr lvl="1"/>
            <a:r>
              <a:rPr lang="en-US" dirty="0"/>
              <a:t>transfer log file</a:t>
            </a:r>
          </a:p>
          <a:p>
            <a:pPr lvl="1"/>
            <a:r>
              <a:rPr lang="en-US" dirty="0"/>
              <a:t>diagnostics</a:t>
            </a:r>
          </a:p>
          <a:p>
            <a:pPr lvl="1"/>
            <a:r>
              <a:rPr lang="en-US" dirty="0"/>
              <a:t>delete queued </a:t>
            </a:r>
            <a:r>
              <a:rPr lang="en-US" dirty="0" smtClean="0"/>
              <a:t>file</a:t>
            </a:r>
          </a:p>
          <a:p>
            <a:r>
              <a:rPr lang="en-US" dirty="0"/>
              <a:t>SOCRATES </a:t>
            </a:r>
            <a:r>
              <a:rPr lang="en-US" dirty="0" smtClean="0"/>
              <a:t>purges marked files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69243" y="4078577"/>
            <a:ext cx="3843158" cy="2301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 smtClean="0"/>
              <a:t>delete all data files</a:t>
            </a:r>
          </a:p>
          <a:p>
            <a:pPr lvl="1"/>
            <a:r>
              <a:rPr lang="en-US" dirty="0" smtClean="0"/>
              <a:t>delete log file</a:t>
            </a:r>
          </a:p>
          <a:p>
            <a:pPr lvl="1"/>
            <a:r>
              <a:rPr lang="en-US" dirty="0" smtClean="0"/>
              <a:t>reboot OS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oodbye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719293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Communications Algorithm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65" y="1205963"/>
            <a:ext cx="16764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369" y="3995393"/>
            <a:ext cx="16129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289" y="2528545"/>
            <a:ext cx="2451100" cy="1473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8222" y="2840147"/>
            <a:ext cx="7626532" cy="3548128"/>
          </a:xfrm>
        </p:spPr>
        <p:txBody>
          <a:bodyPr anchor="b"/>
          <a:lstStyle/>
          <a:p>
            <a:pPr marL="0" indent="0">
              <a:buNone/>
            </a:pPr>
            <a:r>
              <a:rPr lang="en-US" sz="2400" dirty="0" smtClean="0"/>
              <a:t>Diagnostics</a:t>
            </a:r>
          </a:p>
          <a:p>
            <a:r>
              <a:rPr lang="en-US" dirty="0" smtClean="0"/>
              <a:t>Onboard Time</a:t>
            </a:r>
          </a:p>
          <a:p>
            <a:r>
              <a:rPr lang="en-US" dirty="0" smtClean="0"/>
              <a:t>GPS Position, Velocity, Satellite Lock</a:t>
            </a:r>
          </a:p>
          <a:p>
            <a:r>
              <a:rPr lang="en-US" dirty="0" smtClean="0"/>
              <a:t>Battery Status, Panel Cell Performance</a:t>
            </a:r>
          </a:p>
          <a:p>
            <a:r>
              <a:rPr lang="en-US" dirty="0" smtClean="0"/>
              <a:t>Attitude Magnetic Lock</a:t>
            </a:r>
          </a:p>
          <a:p>
            <a:r>
              <a:rPr lang="en-US" dirty="0" smtClean="0"/>
              <a:t>Data Storage Check</a:t>
            </a:r>
          </a:p>
          <a:p>
            <a:r>
              <a:rPr lang="en-US" dirty="0" smtClean="0"/>
              <a:t>Detector Diagnostics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288" y="2528545"/>
            <a:ext cx="2451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21" y="363151"/>
            <a:ext cx="9844500" cy="70026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Communications Hardware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FreeWave</a:t>
            </a:r>
            <a:r>
              <a:rPr lang="en-US" dirty="0" smtClean="0"/>
              <a:t> Radio @ 915MHz</a:t>
            </a:r>
            <a:endParaRPr lang="en-US" dirty="0"/>
          </a:p>
          <a:p>
            <a:pPr lvl="1"/>
            <a:r>
              <a:rPr lang="en-US" dirty="0" smtClean="0"/>
              <a:t>Compact radio with high data rate</a:t>
            </a:r>
          </a:p>
          <a:p>
            <a:pPr lvl="1"/>
            <a:r>
              <a:rPr lang="en-US" dirty="0" smtClean="0"/>
              <a:t>Receiving radio from Aerospace Corp.</a:t>
            </a:r>
          </a:p>
          <a:p>
            <a:endParaRPr lang="en-US" dirty="0" smtClean="0"/>
          </a:p>
          <a:p>
            <a:r>
              <a:rPr lang="en-US" dirty="0" smtClean="0"/>
              <a:t>Whip Antenna</a:t>
            </a:r>
          </a:p>
          <a:p>
            <a:pPr lvl="1"/>
            <a:r>
              <a:rPr lang="en-US" dirty="0" smtClean="0"/>
              <a:t>High gain</a:t>
            </a:r>
          </a:p>
          <a:p>
            <a:pPr lvl="1"/>
            <a:r>
              <a:rPr lang="en-US" dirty="0" smtClean="0"/>
              <a:t>Deployable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12" y="2154115"/>
            <a:ext cx="3516004" cy="1770210"/>
          </a:xfrm>
          <a:prstGeom prst="rect">
            <a:avLst/>
          </a:prstGeom>
          <a:effectLst>
            <a:softEdge rad="254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78194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8" y="949436"/>
            <a:ext cx="10058400" cy="5589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72366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Power needed</a:t>
            </a:r>
          </a:p>
          <a:p>
            <a:pPr lvl="1"/>
            <a:r>
              <a:rPr lang="en-US" dirty="0" smtClean="0"/>
              <a:t>Power supplied</a:t>
            </a:r>
          </a:p>
          <a:p>
            <a:pPr lvl="1"/>
            <a:r>
              <a:rPr lang="en-US" dirty="0" smtClean="0"/>
              <a:t>Initial design vs Final design</a:t>
            </a:r>
          </a:p>
          <a:p>
            <a:pPr lvl="1"/>
            <a:r>
              <a:rPr lang="en-US" dirty="0" err="1"/>
              <a:t>D</a:t>
            </a:r>
            <a:r>
              <a:rPr lang="en-US" dirty="0" err="1" smtClean="0"/>
              <a:t>eployables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89655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009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Demands: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08186"/>
              </p:ext>
            </p:extLst>
          </p:nvPr>
        </p:nvGraphicFramePr>
        <p:xfrm>
          <a:off x="4598893" y="1227550"/>
          <a:ext cx="6156244" cy="5274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046"/>
                <a:gridCol w="3506198"/>
              </a:tblGrid>
              <a:tr h="5084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 Consumption (Watts)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Payload</a:t>
                      </a:r>
                      <a:r>
                        <a:rPr lang="en-US" baseline="0" dirty="0" smtClean="0"/>
                        <a:t> (GRID)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Flight 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Magnetometers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GPS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 </a:t>
                      </a:r>
                      <a:endParaRPr lang="en-US" dirty="0"/>
                    </a:p>
                  </a:txBody>
                  <a:tcPr/>
                </a:tc>
              </a:tr>
              <a:tr h="953197">
                <a:tc>
                  <a:txBody>
                    <a:bodyPr/>
                    <a:lstStyle/>
                    <a:p>
                      <a:r>
                        <a:rPr lang="en-US" dirty="0" smtClean="0"/>
                        <a:t>Radio &amp; Antenna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0.105  Idle</a:t>
                      </a:r>
                    </a:p>
                    <a:p>
                      <a:r>
                        <a:rPr lang="en-US" dirty="0" smtClean="0"/>
                        <a:t>0.45  Receiving</a:t>
                      </a:r>
                    </a:p>
                    <a:p>
                      <a:r>
                        <a:rPr lang="en-US" dirty="0" smtClean="0"/>
                        <a:t>4.275</a:t>
                      </a:r>
                      <a:r>
                        <a:rPr lang="en-US" baseline="0" dirty="0" smtClean="0"/>
                        <a:t>  Transmitting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Solar Panels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 </a:t>
                      </a:r>
                      <a:endParaRPr lang="en-US" dirty="0"/>
                    </a:p>
                  </a:txBody>
                  <a:tcPr/>
                </a:tc>
              </a:tr>
              <a:tr h="381279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447338" y="1063625"/>
            <a:ext cx="1514475" cy="3524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21" y="5477435"/>
            <a:ext cx="28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Battery Operational Range: 77 W – 68 W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21" y="3346247"/>
            <a:ext cx="3208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Power Supplied Per Orbit: 21.9 W – 7.3 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3143" y="341989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3386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164798"/>
            <a:ext cx="10714995" cy="38021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Final Design Components</a:t>
            </a:r>
          </a:p>
          <a:p>
            <a:pPr lvl="1"/>
            <a:r>
              <a:rPr lang="en-US" u="sng" dirty="0" smtClean="0"/>
              <a:t>Power Management Board: P31us </a:t>
            </a:r>
            <a:r>
              <a:rPr lang="en-US" u="sng" dirty="0"/>
              <a:t>– </a:t>
            </a:r>
            <a:r>
              <a:rPr lang="en-US" u="sng" dirty="0" err="1" smtClean="0"/>
              <a:t>GomSpace</a:t>
            </a:r>
            <a:endParaRPr lang="en-US" u="sng" dirty="0" smtClean="0"/>
          </a:p>
          <a:p>
            <a:pPr lvl="2"/>
            <a:r>
              <a:rPr lang="en-US" dirty="0" smtClean="0"/>
              <a:t>2 regulated Power buses: 3.3V at 5A and 5V at 4A</a:t>
            </a:r>
          </a:p>
          <a:p>
            <a:pPr lvl="2"/>
            <a:r>
              <a:rPr lang="en-US" dirty="0" smtClean="0"/>
              <a:t>High and low voltage surge protection</a:t>
            </a:r>
          </a:p>
          <a:p>
            <a:pPr lvl="2"/>
            <a:r>
              <a:rPr lang="en-US" dirty="0" smtClean="0"/>
              <a:t>User control of on/off state of bus outputs</a:t>
            </a:r>
          </a:p>
          <a:p>
            <a:pPr lvl="2"/>
            <a:r>
              <a:rPr lang="en-US" dirty="0" smtClean="0"/>
              <a:t>4 operating states dependent on battery voltage</a:t>
            </a:r>
          </a:p>
          <a:p>
            <a:pPr lvl="2"/>
            <a:r>
              <a:rPr lang="en-US" dirty="0" smtClean="0"/>
              <a:t>Measures/Records:</a:t>
            </a:r>
          </a:p>
          <a:p>
            <a:pPr lvl="3"/>
            <a:r>
              <a:rPr lang="en-US" dirty="0" smtClean="0"/>
              <a:t>Current in/out of solar panels</a:t>
            </a:r>
          </a:p>
          <a:p>
            <a:pPr lvl="3"/>
            <a:r>
              <a:rPr lang="en-US" dirty="0" smtClean="0"/>
              <a:t>Battery voltage</a:t>
            </a:r>
          </a:p>
          <a:p>
            <a:pPr lvl="3"/>
            <a:r>
              <a:rPr lang="en-US" dirty="0" smtClean="0"/>
              <a:t>Voltages into output bus &amp; current out of all power output channels</a:t>
            </a:r>
          </a:p>
          <a:p>
            <a:pPr lvl="3"/>
            <a:r>
              <a:rPr lang="en-US" dirty="0" smtClean="0"/>
              <a:t>Temperatures of components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026544"/>
            <a:ext cx="2733035" cy="23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5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68" y="4153715"/>
            <a:ext cx="2542252" cy="13229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405" y="1239837"/>
            <a:ext cx="82385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Final Design Components</a:t>
            </a:r>
          </a:p>
          <a:p>
            <a:pPr marL="742950" lvl="1" indent="-285750">
              <a:buClr>
                <a:srgbClr val="B2B2B2"/>
              </a:buClr>
              <a:buFont typeface="Century Gothic" panose="020B0502020202020204" pitchFamily="34" charset="0"/>
              <a:buChar char="►"/>
            </a:pPr>
            <a:r>
              <a:rPr lang="en-US" dirty="0" smtClean="0">
                <a:solidFill>
                  <a:prstClr val="white"/>
                </a:solidFill>
              </a:rPr>
              <a:t>Batteries: </a:t>
            </a:r>
            <a:r>
              <a:rPr lang="en-US" dirty="0" err="1" smtClean="0">
                <a:solidFill>
                  <a:prstClr val="white"/>
                </a:solidFill>
              </a:rPr>
              <a:t>BPx</a:t>
            </a:r>
            <a:r>
              <a:rPr lang="en-US" dirty="0" smtClean="0">
                <a:solidFill>
                  <a:prstClr val="white"/>
                </a:solidFill>
              </a:rPr>
              <a:t> – </a:t>
            </a:r>
            <a:r>
              <a:rPr lang="en-US" dirty="0" err="1" smtClean="0">
                <a:solidFill>
                  <a:prstClr val="white"/>
                </a:solidFill>
              </a:rPr>
              <a:t>GomSpace</a:t>
            </a:r>
            <a:endParaRPr lang="en-US" dirty="0" smtClean="0">
              <a:solidFill>
                <a:prstClr val="white"/>
              </a:solidFill>
            </a:endParaRP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8 ion lithium ion cells</a:t>
            </a: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Nominal voltage 12-16.8 V, 5.2 Amps</a:t>
            </a: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Operating power capacity 77 W – 68 W</a:t>
            </a:r>
          </a:p>
          <a:p>
            <a:pPr marL="1200150" lvl="2" indent="-285750">
              <a:buClr>
                <a:srgbClr val="B2B2B2"/>
              </a:buClr>
              <a:buSzPct val="95000"/>
              <a:buFont typeface="Century Gothic" panose="020B0502020202020204" pitchFamily="34" charset="0"/>
              <a:buChar char="►"/>
            </a:pPr>
            <a:r>
              <a:rPr lang="en-US" sz="1600" dirty="0" smtClean="0">
                <a:solidFill>
                  <a:prstClr val="white"/>
                </a:solidFill>
              </a:rPr>
              <a:t>Compatible with P31-us EPS board</a:t>
            </a:r>
            <a:endParaRPr lang="en-US" sz="1600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1" y="3650233"/>
            <a:ext cx="2733035" cy="23299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625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Design 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Justin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0110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-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Enviromental</a:t>
            </a:r>
            <a:r>
              <a:rPr lang="en-US" dirty="0" smtClean="0"/>
              <a:t> aspects. (orbits)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18292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3800" dirty="0"/>
              <a:t>CONOPS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738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order of operations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J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4694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Power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charge vs discharge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Ethan 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000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ADNC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049645"/>
              </p:ext>
            </p:extLst>
          </p:nvPr>
        </p:nvGraphicFramePr>
        <p:xfrm>
          <a:off x="558678" y="1854971"/>
          <a:ext cx="10714039" cy="3144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Gyroscope</a:t>
                      </a:r>
                      <a:r>
                        <a:rPr lang="en-US" sz="1400" baseline="0" dirty="0" smtClean="0"/>
                        <a:t> status read failure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Mechanical</a:t>
                      </a:r>
                      <a:r>
                        <a:rPr lang="en-US" sz="1400" baseline="0" dirty="0" smtClean="0"/>
                        <a:t> failure, s</a:t>
                      </a:r>
                      <a:r>
                        <a:rPr lang="en-US" sz="1400" dirty="0" smtClean="0"/>
                        <a:t>oftware</a:t>
                      </a:r>
                      <a:r>
                        <a:rPr lang="en-US" sz="1400" baseline="0" dirty="0" smtClean="0"/>
                        <a:t> bug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r>
                        <a:rPr lang="en-US" sz="1400" baseline="0" dirty="0" smtClean="0"/>
                        <a:t> loss of attitude solution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components before launch. </a:t>
                      </a:r>
                      <a:r>
                        <a:rPr lang="en-US" sz="1400" baseline="0" dirty="0" smtClean="0"/>
                        <a:t> Ensure low vibration during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Tumbling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Passive control</a:t>
                      </a:r>
                      <a:r>
                        <a:rPr lang="en-US" sz="1400" baseline="0" dirty="0" smtClean="0"/>
                        <a:t> on only one axis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Communication</a:t>
                      </a:r>
                      <a:r>
                        <a:rPr lang="en-US" sz="1400" baseline="0" dirty="0" smtClean="0"/>
                        <a:t> problems, unexpected internal forces, insufficient power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Hysteresis rod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control.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Lost position</a:t>
                      </a:r>
                      <a:r>
                        <a:rPr lang="en-US" sz="1400" baseline="0" dirty="0" smtClean="0"/>
                        <a:t> information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Could not get 4 GPS satellite lock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Cannot record position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Extremely unlikely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Moved antenna to point away from earth.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Failure to establish</a:t>
                      </a:r>
                      <a:r>
                        <a:rPr lang="en-US" sz="1400" baseline="0" dirty="0" smtClean="0"/>
                        <a:t> magnetic match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Faulty</a:t>
                      </a:r>
                      <a:r>
                        <a:rPr lang="en-US" sz="1400" baseline="0" dirty="0" smtClean="0"/>
                        <a:t> magnetometer read, damage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Reliance on</a:t>
                      </a:r>
                      <a:r>
                        <a:rPr lang="en-US" sz="1400" baseline="0" dirty="0" smtClean="0"/>
                        <a:t> gyroscope for attitude fix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Relevant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Attitude determination no longer needed for mission.  No action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Communication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3571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Radio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Electrical short,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Communication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Test components before launch.  Ensure low vibration during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launch.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Hard drive failure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Random chance, internal damage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 storage and retrieval is impossible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Remote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Catastrophic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Unacceptable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Ensure hard drive is space worthy before launch. 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Files get stuck in code loop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Software bug, random glitch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Cannot send next 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Extremely unlikely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Command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failsafes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such as clear buffer, load next file, and reboot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OS.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Transmission Errors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Atmospheric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effects, noise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Incorrect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data received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Nearly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certain, frequent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Moderate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High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Error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checking: Selective Repeat Automatic Repeat Query protocol during transmission, and overall checksum post packet send.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FMEA - Power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58678" y="1854971"/>
          <a:ext cx="10714039" cy="2504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0577"/>
                <a:gridCol w="1678046"/>
                <a:gridCol w="1541168"/>
                <a:gridCol w="1055986"/>
                <a:gridCol w="1298578"/>
                <a:gridCol w="1484088"/>
                <a:gridCol w="2125596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Failure Mode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Mechanism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System Effects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Probability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Severity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Risk Level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Mitigation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Solar panels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fail to deploy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Thermal knife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enough power, no mission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</a:t>
                      </a:r>
                      <a:r>
                        <a:rPr lang="en-US" sz="1400" dirty="0" err="1" smtClean="0"/>
                        <a:t>underload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Battery failure/dead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battery power, system</a:t>
                      </a:r>
                      <a:r>
                        <a:rPr lang="en-US" sz="1400" baseline="0" dirty="0" smtClean="0"/>
                        <a:t> only on when solar panels illuminated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Moderate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Programmed</a:t>
                      </a:r>
                      <a:r>
                        <a:rPr lang="en-US" sz="1400" baseline="0" dirty="0" smtClean="0"/>
                        <a:t> software cases.  Report problem in diagnostics.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Battery overload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EPS fails and overloads battery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Explosion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Remote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Catastrophic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Unacceptable</a:t>
                      </a:r>
                      <a:endParaRPr lang="en-US" sz="14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 component before launch.</a:t>
                      </a:r>
                      <a:endParaRPr lang="en-US" sz="14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Delivered:</a:t>
            </a:r>
          </a:p>
          <a:p>
            <a:pPr lvl="1"/>
            <a:r>
              <a:rPr lang="en-US" dirty="0" smtClean="0"/>
              <a:t>SOCRATES Hardware Design</a:t>
            </a:r>
          </a:p>
          <a:p>
            <a:pPr lvl="1"/>
            <a:r>
              <a:rPr lang="en-US" dirty="0" smtClean="0"/>
              <a:t>Planned and Orbit</a:t>
            </a:r>
          </a:p>
          <a:p>
            <a:pPr lvl="1"/>
            <a:r>
              <a:rPr lang="en-US" dirty="0" smtClean="0"/>
              <a:t>Verified Attitude Control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3986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What’s next?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are the next steps to be done in spring.</a:t>
            </a:r>
          </a:p>
          <a:p>
            <a:pPr lvl="1"/>
            <a:r>
              <a:rPr lang="en-US" dirty="0" smtClean="0"/>
              <a:t>Revisit calculations and designs, revamp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Final </a:t>
            </a:r>
            <a:r>
              <a:rPr lang="en-US" dirty="0" err="1" smtClean="0"/>
              <a:t>final</a:t>
            </a:r>
            <a:r>
              <a:rPr lang="en-US" dirty="0" smtClean="0"/>
              <a:t> finalize design.</a:t>
            </a:r>
          </a:p>
          <a:p>
            <a:pPr lvl="1"/>
            <a:r>
              <a:rPr lang="en-US" dirty="0" smtClean="0"/>
              <a:t>Failures etc.</a:t>
            </a:r>
          </a:p>
          <a:p>
            <a:pPr lvl="1"/>
            <a:r>
              <a:rPr lang="en-US" dirty="0" smtClean="0"/>
              <a:t>Build testbeds and verify at high altitude</a:t>
            </a:r>
          </a:p>
          <a:p>
            <a:pPr lvl="2"/>
            <a:r>
              <a:rPr lang="en-US" dirty="0" smtClean="0"/>
              <a:t>GPS</a:t>
            </a:r>
          </a:p>
          <a:p>
            <a:pPr lvl="2"/>
            <a:r>
              <a:rPr lang="en-US" dirty="0" smtClean="0"/>
              <a:t>Attitude Determination</a:t>
            </a:r>
          </a:p>
          <a:p>
            <a:pPr lvl="2"/>
            <a:r>
              <a:rPr lang="en-US" dirty="0" err="1" smtClean="0"/>
              <a:t>Powerboard</a:t>
            </a:r>
            <a:endParaRPr lang="en-US" dirty="0" smtClean="0"/>
          </a:p>
          <a:p>
            <a:pPr lvl="1"/>
            <a:r>
              <a:rPr lang="en-US" dirty="0"/>
              <a:t>HASP Mission in Summer</a:t>
            </a:r>
          </a:p>
          <a:p>
            <a:pPr lvl="2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Brian 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76403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422045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Questions?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3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Reports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0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  <a:p>
            <a:pPr lvl="1"/>
            <a:r>
              <a:rPr lang="en-US" dirty="0"/>
              <a:t>Gamma Ray Intensity Detector (GRID)</a:t>
            </a:r>
          </a:p>
          <a:p>
            <a:r>
              <a:rPr lang="en-US" dirty="0"/>
              <a:t>What GRID does?</a:t>
            </a:r>
          </a:p>
          <a:p>
            <a:pPr lvl="1"/>
            <a:r>
              <a:rPr lang="en-US" dirty="0"/>
              <a:t>Detect Gamma Ray Events to conceptually prove deep space navigation concepts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Charlie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02" y="2933837"/>
            <a:ext cx="6065269" cy="305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1882" y="5985593"/>
            <a:ext cx="571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1200" dirty="0" smtClean="0"/>
              <a:t>Figure 1. This figures shows six examples of known Gamma Ray bursts from our universe. The data in the plots represents the relation between Kilo-Electron Volts and Seconds in time.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5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Lessons Learned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Things take a lot longer to do than they seem they should</a:t>
            </a:r>
          </a:p>
          <a:p>
            <a:r>
              <a:rPr lang="en-US" dirty="0" smtClean="0"/>
              <a:t>Lot’s of very smart people have already worked out similar problems</a:t>
            </a:r>
          </a:p>
          <a:p>
            <a:pPr lvl="1"/>
            <a:r>
              <a:rPr lang="en-US" dirty="0" smtClean="0"/>
              <a:t>It’s okay to ask questions</a:t>
            </a:r>
          </a:p>
          <a:p>
            <a:pPr lvl="1"/>
            <a:r>
              <a:rPr lang="en-US" dirty="0" smtClean="0"/>
              <a:t>Recycle their ideas</a:t>
            </a:r>
          </a:p>
          <a:p>
            <a:pPr lvl="1"/>
            <a:r>
              <a:rPr lang="en-US" dirty="0" smtClean="0"/>
              <a:t>Open source code is readily available</a:t>
            </a:r>
          </a:p>
          <a:p>
            <a:pPr lvl="1"/>
            <a:r>
              <a:rPr lang="en-US" dirty="0" smtClean="0"/>
              <a:t>Proprietary information is frustrating</a:t>
            </a:r>
          </a:p>
          <a:p>
            <a:pPr lvl="1"/>
            <a:r>
              <a:rPr lang="en-US" dirty="0" smtClean="0"/>
              <a:t>STK makes life a whole lot easier</a:t>
            </a:r>
          </a:p>
          <a:p>
            <a:r>
              <a:rPr lang="en-US" dirty="0" smtClean="0"/>
              <a:t>The atmosphere is a pain</a:t>
            </a:r>
          </a:p>
          <a:p>
            <a:pPr lvl="1"/>
            <a:r>
              <a:rPr lang="en-US" dirty="0" smtClean="0"/>
              <a:t>Data is always available for all frequencies except the one you are working on</a:t>
            </a:r>
          </a:p>
          <a:p>
            <a:r>
              <a:rPr lang="en-US" dirty="0" smtClean="0"/>
              <a:t>Pocket calculator is sometimes more reliable than the code you wrote</a:t>
            </a:r>
          </a:p>
          <a:p>
            <a:pPr lvl="1"/>
            <a:r>
              <a:rPr lang="en-US" dirty="0" smtClean="0"/>
              <a:t>Double/triple check everything</a:t>
            </a:r>
          </a:p>
          <a:p>
            <a:r>
              <a:rPr lang="en-US" dirty="0"/>
              <a:t>Write stuff down because it’s hard to find </a:t>
            </a:r>
            <a:r>
              <a:rPr lang="en-US" dirty="0" smtClean="0"/>
              <a:t>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Individual Design Contributions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1"/>
            <a:ext cx="10714995" cy="5521533"/>
          </a:xfrm>
        </p:spPr>
        <p:txBody>
          <a:bodyPr numCol="2"/>
          <a:lstStyle/>
          <a:p>
            <a:r>
              <a:rPr lang="en-US" dirty="0" smtClean="0"/>
              <a:t>Communication Hardware</a:t>
            </a:r>
          </a:p>
          <a:p>
            <a:pPr lvl="1"/>
            <a:r>
              <a:rPr lang="en-US" dirty="0" smtClean="0"/>
              <a:t>Initial literature search</a:t>
            </a:r>
          </a:p>
          <a:p>
            <a:endParaRPr lang="en-US" dirty="0" smtClean="0"/>
          </a:p>
          <a:p>
            <a:r>
              <a:rPr lang="en-US" dirty="0" smtClean="0"/>
              <a:t>Data-Link Budget</a:t>
            </a:r>
          </a:p>
          <a:p>
            <a:pPr lvl="1"/>
            <a:r>
              <a:rPr lang="en-US" dirty="0" smtClean="0"/>
              <a:t>Preliminary Power Calculations</a:t>
            </a:r>
          </a:p>
          <a:p>
            <a:pPr lvl="1"/>
            <a:r>
              <a:rPr lang="en-US" dirty="0" smtClean="0"/>
              <a:t>Data Transmission Error Estimations</a:t>
            </a:r>
          </a:p>
          <a:p>
            <a:pPr lvl="1"/>
            <a:r>
              <a:rPr lang="en-US" dirty="0" smtClean="0"/>
              <a:t>Verification</a:t>
            </a:r>
          </a:p>
          <a:p>
            <a:endParaRPr lang="en-US" dirty="0" smtClean="0"/>
          </a:p>
          <a:p>
            <a:r>
              <a:rPr lang="en-US" dirty="0" smtClean="0"/>
              <a:t>Orbit Determination</a:t>
            </a:r>
          </a:p>
          <a:p>
            <a:pPr lvl="1"/>
            <a:r>
              <a:rPr lang="en-US" dirty="0" smtClean="0"/>
              <a:t>Altitude and inclination</a:t>
            </a:r>
          </a:p>
          <a:p>
            <a:pPr lvl="1"/>
            <a:r>
              <a:rPr lang="en-US" dirty="0" smtClean="0"/>
              <a:t>Timing study</a:t>
            </a:r>
          </a:p>
          <a:p>
            <a:pPr lvl="1"/>
            <a:r>
              <a:rPr lang="en-US" dirty="0" smtClean="0"/>
              <a:t>Data allowance for GRID</a:t>
            </a:r>
          </a:p>
          <a:p>
            <a:endParaRPr lang="en-US" smtClean="0"/>
          </a:p>
          <a:p>
            <a:r>
              <a:rPr lang="en-US" smtClean="0"/>
              <a:t>Communication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Studies of existing protocols</a:t>
            </a:r>
          </a:p>
          <a:p>
            <a:pPr lvl="1"/>
            <a:r>
              <a:rPr lang="en-US" dirty="0" smtClean="0"/>
              <a:t>Data management requirements</a:t>
            </a:r>
          </a:p>
          <a:p>
            <a:pPr lvl="1"/>
            <a:r>
              <a:rPr lang="en-US" dirty="0" smtClean="0"/>
              <a:t>Error considerations</a:t>
            </a:r>
          </a:p>
          <a:p>
            <a:pPr lvl="2"/>
            <a:r>
              <a:rPr lang="en-US" dirty="0" smtClean="0"/>
              <a:t>Packet size determination</a:t>
            </a:r>
          </a:p>
          <a:p>
            <a:pPr lvl="2"/>
            <a:r>
              <a:rPr lang="en-US" dirty="0" smtClean="0"/>
              <a:t>Checksum</a:t>
            </a:r>
            <a:endParaRPr lang="en-US" dirty="0"/>
          </a:p>
          <a:p>
            <a:pPr lvl="1"/>
            <a:r>
              <a:rPr lang="en-US" dirty="0" smtClean="0"/>
              <a:t>Timing </a:t>
            </a:r>
            <a:r>
              <a:rPr lang="en-US" dirty="0"/>
              <a:t>e</a:t>
            </a:r>
            <a:r>
              <a:rPr lang="en-US" dirty="0" smtClean="0"/>
              <a:t>stimations</a:t>
            </a:r>
          </a:p>
          <a:p>
            <a:pPr lvl="1"/>
            <a:r>
              <a:rPr lang="en-US" dirty="0" smtClean="0"/>
              <a:t>Algorithm sketch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Driving Questions:</a:t>
            </a:r>
          </a:p>
          <a:p>
            <a:pPr lvl="1"/>
            <a:r>
              <a:rPr lang="en-US" dirty="0" smtClean="0"/>
              <a:t>Can data be successfully transmitted to Earth?</a:t>
            </a:r>
          </a:p>
          <a:p>
            <a:pPr lvl="1"/>
            <a:r>
              <a:rPr lang="en-US" dirty="0" smtClean="0"/>
              <a:t>How much error can be expected?</a:t>
            </a:r>
          </a:p>
          <a:p>
            <a:r>
              <a:rPr lang="en-US" dirty="0" smtClean="0"/>
              <a:t>Link Budget examines power losses and gains during emission, transmission, and detection of signal</a:t>
            </a:r>
          </a:p>
          <a:p>
            <a:r>
              <a:rPr lang="en-US" dirty="0" smtClean="0"/>
              <a:t>Logarithms make calculations easier</a:t>
            </a:r>
          </a:p>
          <a:p>
            <a:r>
              <a:rPr lang="en-US" dirty="0" smtClean="0"/>
              <a:t>Estimate ground stations at sea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Equivalent Isotropic Radiated Power (EIRP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EIRP (</a:t>
            </a:r>
            <a:r>
              <a:rPr lang="en-US" dirty="0" err="1" smtClean="0"/>
              <a:t>dBW</a:t>
            </a:r>
            <a:r>
              <a:rPr lang="en-US" dirty="0" smtClean="0"/>
              <a:t>) = Antenna Power (</a:t>
            </a:r>
            <a:r>
              <a:rPr lang="en-US" dirty="0" err="1" smtClean="0"/>
              <a:t>dBW</a:t>
            </a:r>
            <a:r>
              <a:rPr lang="en-US" dirty="0" smtClean="0"/>
              <a:t>) + Antenna Gain (dB)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SOCRATES, EIRP = 1.14 </a:t>
            </a:r>
            <a:r>
              <a:rPr lang="en-US" dirty="0" err="1" smtClean="0"/>
              <a:t>dBW</a:t>
            </a:r>
            <a:endParaRPr lang="en-US" dirty="0"/>
          </a:p>
          <a:p>
            <a:pPr lvl="1"/>
            <a:r>
              <a:rPr lang="en-US" dirty="0" smtClean="0"/>
              <a:t>Power = 1.3 W</a:t>
            </a:r>
          </a:p>
          <a:p>
            <a:pPr lvl="1"/>
            <a:r>
              <a:rPr lang="en-US" dirty="0" smtClean="0"/>
              <a:t>Whip antenna assumed omnidirectional, so gain = 0 dB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30" y="2227750"/>
            <a:ext cx="6261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Free Space Losses</a:t>
            </a:r>
          </a:p>
          <a:p>
            <a:r>
              <a:rPr lang="en-US" dirty="0" smtClean="0"/>
              <a:t>Dominant component of losses</a:t>
            </a:r>
          </a:p>
          <a:p>
            <a:r>
              <a:rPr lang="en-US" dirty="0" smtClean="0"/>
              <a:t>Power flux density falls off as 1/r</a:t>
            </a:r>
            <a:r>
              <a:rPr lang="en-US" baseline="30000" dirty="0" smtClean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20" y="3302000"/>
            <a:ext cx="3898900" cy="1016000"/>
          </a:xfrm>
          <a:prstGeom prst="rect">
            <a:avLst/>
          </a:prstGeom>
        </p:spPr>
      </p:pic>
      <p:pic>
        <p:nvPicPr>
          <p:cNvPr id="7" name="Picture 6" descr="maxr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41" y="1985499"/>
            <a:ext cx="5896001" cy="3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21" y="1264204"/>
            <a:ext cx="7053916" cy="5290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8335" y="2200601"/>
            <a:ext cx="234795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FSL = 158 dB for </a:t>
            </a:r>
            <a:r>
              <a:rPr lang="en-US" sz="2400" dirty="0"/>
              <a:t>l</a:t>
            </a:r>
            <a:r>
              <a:rPr lang="en-US" sz="2400" dirty="0" smtClean="0"/>
              <a:t>ink </a:t>
            </a:r>
            <a:r>
              <a:rPr lang="en-US" sz="2400" dirty="0"/>
              <a:t>b</a:t>
            </a:r>
            <a:r>
              <a:rPr lang="en-US" sz="2400" dirty="0" smtClean="0"/>
              <a:t>udget calculation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25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69739" y="6424599"/>
            <a:ext cx="7377960" cy="52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100" i="1" dirty="0" smtClean="0"/>
              <a:t>Adapted </a:t>
            </a:r>
            <a:r>
              <a:rPr lang="en-US" sz="1100" i="1" dirty="0"/>
              <a:t>from</a:t>
            </a:r>
            <a:r>
              <a:rPr lang="en-US" sz="1100" i="1" dirty="0" smtClean="0"/>
              <a:t>: </a:t>
            </a:r>
            <a:r>
              <a:rPr lang="en-US" sz="1100" i="1" dirty="0" err="1" smtClean="0"/>
              <a:t>Istituto</a:t>
            </a:r>
            <a:r>
              <a:rPr lang="en-US" sz="1100" i="1" dirty="0" smtClean="0"/>
              <a:t> </a:t>
            </a:r>
            <a:r>
              <a:rPr lang="en-US" sz="1100" i="1" dirty="0" err="1"/>
              <a:t>Nazionale</a:t>
            </a:r>
            <a:r>
              <a:rPr lang="en-US" sz="1100" i="1" dirty="0"/>
              <a:t> di </a:t>
            </a:r>
            <a:r>
              <a:rPr lang="en-US" sz="1100" i="1" dirty="0" err="1"/>
              <a:t>Geofisica</a:t>
            </a:r>
            <a:r>
              <a:rPr lang="en-US" sz="1100" i="1" dirty="0"/>
              <a:t> e </a:t>
            </a:r>
            <a:r>
              <a:rPr lang="en-US" sz="1100" i="1" dirty="0" err="1" smtClean="0"/>
              <a:t>Vulcanologia</a:t>
            </a:r>
            <a:r>
              <a:rPr lang="en-US" sz="1100" i="1" dirty="0" smtClean="0"/>
              <a:t>, Roma2 Department, </a:t>
            </a:r>
            <a:r>
              <a:rPr lang="en-US" sz="1100" i="1" dirty="0" err="1" smtClean="0"/>
              <a:t>Aeronomy</a:t>
            </a:r>
            <a:endParaRPr lang="en-US" sz="1100" i="1" dirty="0"/>
          </a:p>
          <a:p>
            <a:pPr algn="r">
              <a:lnSpc>
                <a:spcPct val="130000"/>
              </a:lnSpc>
            </a:pPr>
            <a:r>
              <a:rPr lang="en-US" sz="1100" i="1" dirty="0" smtClean="0"/>
              <a:t>URL: http</a:t>
            </a:r>
            <a:r>
              <a:rPr lang="en-US" sz="1100" i="1" dirty="0"/>
              <a:t>://roma2.rm.ingv.it/en/themes/11/</a:t>
            </a:r>
            <a:r>
              <a:rPr lang="en-US" sz="1100" i="1" dirty="0" err="1" smtClean="0"/>
              <a:t>ionospheric_scintillation</a:t>
            </a:r>
            <a:endParaRPr lang="en-US" sz="1100" i="1" dirty="0"/>
          </a:p>
        </p:txBody>
      </p:sp>
      <p:pic>
        <p:nvPicPr>
          <p:cNvPr id="5" name="Picture 4" descr="scintilation_dark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24" y="2451528"/>
            <a:ext cx="7352376" cy="37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76" y="1526774"/>
            <a:ext cx="6829223" cy="5108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0624" y="6635048"/>
            <a:ext cx="6284187" cy="280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defTabSz="457200">
              <a:spcBef>
                <a:spcPct val="0"/>
              </a:spcBef>
              <a:buNone/>
              <a:defRPr sz="4200" b="0" i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 smtClean="0"/>
              <a:t>Adapted from: International Telecommunication Union, Recommendation </a:t>
            </a:r>
            <a:r>
              <a:rPr lang="en-US" sz="1100" i="1" dirty="0"/>
              <a:t>ITU-R P.676</a:t>
            </a:r>
            <a:r>
              <a:rPr lang="en-US" sz="1100" i="1" dirty="0" smtClean="0"/>
              <a:t>-</a:t>
            </a:r>
            <a:r>
              <a:rPr lang="en-US" sz="1100" i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2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227550"/>
            <a:ext cx="5378242" cy="5630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Atmospheric Losses</a:t>
            </a:r>
          </a:p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Faraday </a:t>
            </a:r>
            <a:r>
              <a:rPr lang="en-US" dirty="0" smtClean="0"/>
              <a:t>Rotation - assuming </a:t>
            </a:r>
            <a:r>
              <a:rPr lang="en-US" dirty="0"/>
              <a:t>circular polarization, </a:t>
            </a:r>
            <a:r>
              <a:rPr lang="en-US" dirty="0" smtClean="0"/>
              <a:t>negligible </a:t>
            </a:r>
            <a:r>
              <a:rPr lang="en-US" dirty="0"/>
              <a:t>effect</a:t>
            </a:r>
          </a:p>
          <a:p>
            <a:pPr lvl="1"/>
            <a:r>
              <a:rPr lang="en-US" dirty="0"/>
              <a:t>Scintillation, </a:t>
            </a:r>
            <a:r>
              <a:rPr lang="en-US" dirty="0" smtClean="0"/>
              <a:t>mid-latitudes </a:t>
            </a:r>
            <a:r>
              <a:rPr lang="en-US" dirty="0"/>
              <a:t>(&lt;1 dB)</a:t>
            </a:r>
          </a:p>
          <a:p>
            <a:r>
              <a:rPr lang="en-US" dirty="0" smtClean="0"/>
              <a:t>Troposphere</a:t>
            </a:r>
          </a:p>
          <a:p>
            <a:pPr lvl="1"/>
            <a:r>
              <a:rPr lang="en-US" dirty="0" smtClean="0"/>
              <a:t>Extrapolation to 915 MHz</a:t>
            </a:r>
          </a:p>
          <a:p>
            <a:pPr lvl="1"/>
            <a:r>
              <a:rPr lang="en-US" dirty="0" smtClean="0"/>
              <a:t>Zenith attenuation = 0.025 dB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L</a:t>
            </a:r>
            <a:r>
              <a:rPr lang="en-US" baseline="-25000" dirty="0" err="1" smtClean="0"/>
              <a:t>max</a:t>
            </a:r>
            <a:r>
              <a:rPr lang="en-US" dirty="0" smtClean="0"/>
              <a:t> = 0.025 dB × </a:t>
            </a:r>
            <a:r>
              <a:rPr lang="en-US" dirty="0" err="1" smtClean="0"/>
              <a:t>csc</a:t>
            </a:r>
            <a:r>
              <a:rPr lang="en-US" dirty="0" smtClean="0"/>
              <a:t>(2°) = 0.72 dB</a:t>
            </a:r>
          </a:p>
          <a:p>
            <a:r>
              <a:rPr lang="en-US" dirty="0" smtClean="0"/>
              <a:t>Other Losses</a:t>
            </a:r>
          </a:p>
          <a:p>
            <a:pPr lvl="1"/>
            <a:r>
              <a:rPr lang="en-US" dirty="0" smtClean="0"/>
              <a:t>Weather conditions (e.g. rain)</a:t>
            </a:r>
          </a:p>
          <a:p>
            <a:pPr lvl="2"/>
            <a:r>
              <a:rPr lang="en-US" dirty="0" smtClean="0"/>
              <a:t>Depolarization (~2 dB)</a:t>
            </a:r>
          </a:p>
          <a:p>
            <a:pPr lvl="2"/>
            <a:r>
              <a:rPr lang="en-US" dirty="0"/>
              <a:t>Temporary </a:t>
            </a:r>
            <a:r>
              <a:rPr lang="en-US" dirty="0" smtClean="0"/>
              <a:t>effects (ignore)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45935" y="2761660"/>
            <a:ext cx="2746661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Total estimated atmospheric loss</a:t>
            </a:r>
          </a:p>
          <a:p>
            <a:pPr algn="ctr"/>
            <a:r>
              <a:rPr lang="en-US" sz="2400" dirty="0" smtClean="0"/>
              <a:t>AL = 3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6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Pointing Losses</a:t>
            </a:r>
          </a:p>
          <a:p>
            <a:pPr lvl="1"/>
            <a:r>
              <a:rPr lang="en-US" dirty="0" smtClean="0"/>
              <a:t>Off-axis loss at </a:t>
            </a:r>
            <a:r>
              <a:rPr lang="en-US" dirty="0" err="1" smtClean="0"/>
              <a:t>CubeSat</a:t>
            </a:r>
            <a:endParaRPr lang="en-US" dirty="0" smtClean="0"/>
          </a:p>
          <a:p>
            <a:pPr lvl="2"/>
            <a:r>
              <a:rPr lang="en-US" dirty="0" smtClean="0"/>
              <a:t>Dependent on final satellite design, (&lt; 1 dB)</a:t>
            </a:r>
          </a:p>
          <a:p>
            <a:pPr lvl="1"/>
            <a:r>
              <a:rPr lang="en-US" dirty="0" smtClean="0"/>
              <a:t>Off-axis loss at Ground Station</a:t>
            </a:r>
          </a:p>
          <a:p>
            <a:pPr lvl="2"/>
            <a:r>
              <a:rPr lang="en-US" dirty="0" smtClean="0"/>
              <a:t>Generally small (&lt; 1 dB)</a:t>
            </a:r>
          </a:p>
          <a:p>
            <a:pPr lvl="1"/>
            <a:r>
              <a:rPr lang="en-US" dirty="0" smtClean="0"/>
              <a:t>Antenna orientation misalignment</a:t>
            </a:r>
          </a:p>
          <a:p>
            <a:pPr lvl="2"/>
            <a:r>
              <a:rPr lang="en-US" dirty="0" smtClean="0"/>
              <a:t>Depolarization, assuming circular polarized transmission, theoretical max 3 </a:t>
            </a:r>
            <a:r>
              <a:rPr lang="en-US" dirty="0" err="1" smtClean="0"/>
              <a:t>dB.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5082" y="4725835"/>
            <a:ext cx="2067378" cy="1200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Estimated pointing loss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L = </a:t>
            </a:r>
            <a:r>
              <a:rPr lang="en-US" sz="2400" dirty="0"/>
              <a:t>4</a:t>
            </a:r>
            <a:r>
              <a:rPr lang="en-US" sz="2400" dirty="0" smtClean="0"/>
              <a:t> 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4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Motivation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Requirements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CubeSat shall determine and relay a relative position solution (i.e., relative to the formation) with an accuracy of 10 meters (1 standard deviation)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determine and relay a relative attitude solution with an accuracy of 10 </a:t>
            </a:r>
            <a:r>
              <a:rPr lang="en-US" sz="2000" dirty="0" err="1"/>
              <a:t>mRad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CubeSat shall maintain a clock offset or timing accuracy (relative to the formation) better than 10 µs.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Thermal Noise</a:t>
            </a:r>
          </a:p>
          <a:p>
            <a:pPr lvl="1"/>
            <a:r>
              <a:rPr lang="en-US" dirty="0" smtClean="0"/>
              <a:t>Sky Noise</a:t>
            </a:r>
          </a:p>
          <a:p>
            <a:pPr lvl="1"/>
            <a:r>
              <a:rPr lang="en-US" dirty="0" smtClean="0"/>
              <a:t>Ground Noise</a:t>
            </a:r>
          </a:p>
          <a:p>
            <a:pPr lvl="1"/>
            <a:endParaRPr lang="en-US" dirty="0"/>
          </a:p>
          <a:p>
            <a:r>
              <a:rPr lang="en-US" smtClean="0"/>
              <a:t>NEED TO RE-WORK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Ground station signal gain</a:t>
            </a:r>
          </a:p>
          <a:p>
            <a:pPr lvl="1"/>
            <a:r>
              <a:rPr lang="en-US" dirty="0" smtClean="0"/>
              <a:t>AG = 30 dB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 received at ground station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EIRP – FSL – AL – PL + AG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</a:t>
            </a:r>
            <a:r>
              <a:rPr lang="en-US" dirty="0" err="1" smtClean="0"/>
              <a:t>dBW</a:t>
            </a:r>
            <a:r>
              <a:rPr lang="en-US" dirty="0" smtClean="0"/>
              <a:t> – 158 dB – 3 dB – 4 dB + 30 dB </a:t>
            </a:r>
            <a:r>
              <a:rPr lang="en-US" dirty="0"/>
              <a:t>= </a:t>
            </a:r>
            <a:r>
              <a:rPr lang="en-US" dirty="0" smtClean="0"/>
              <a:t>-134 </a:t>
            </a:r>
            <a:r>
              <a:rPr lang="en-US" dirty="0" err="1" smtClean="0"/>
              <a:t>dBW</a:t>
            </a:r>
            <a:r>
              <a:rPr lang="en-US" dirty="0" smtClean="0"/>
              <a:t> = 40 </a:t>
            </a:r>
            <a:r>
              <a:rPr lang="en-US" dirty="0" err="1" smtClean="0"/>
              <a:t>fW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Putting it all together</a:t>
            </a:r>
          </a:p>
          <a:p>
            <a:r>
              <a:rPr lang="en-US" dirty="0" smtClean="0"/>
              <a:t>Signal to noise</a:t>
            </a:r>
          </a:p>
          <a:p>
            <a:pPr lvl="1"/>
            <a:r>
              <a:rPr lang="en-US" dirty="0" err="1" smtClean="0"/>
              <a:t>P</a:t>
            </a:r>
            <a:r>
              <a:rPr lang="en-US" baseline="-25000" dirty="0" err="1" smtClean="0"/>
              <a:t>r</a:t>
            </a:r>
            <a:r>
              <a:rPr lang="en-US" dirty="0" smtClean="0"/>
              <a:t> = 40 × 10 </a:t>
            </a:r>
            <a:r>
              <a:rPr lang="en-US" baseline="30000" dirty="0" smtClean="0"/>
              <a:t>-15</a:t>
            </a:r>
            <a:r>
              <a:rPr lang="en-US" dirty="0" smtClean="0"/>
              <a:t> W</a:t>
            </a:r>
          </a:p>
          <a:p>
            <a:pPr lvl="1"/>
            <a:r>
              <a:rPr lang="en-US" dirty="0" smtClean="0"/>
              <a:t>B = 115 kbps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smtClean="0"/>
              <a:t> = 1.381 </a:t>
            </a:r>
            <a:r>
              <a:rPr lang="en-US" dirty="0"/>
              <a:t>× </a:t>
            </a:r>
            <a:r>
              <a:rPr lang="en-US" dirty="0" smtClean="0"/>
              <a:t>10 </a:t>
            </a:r>
            <a:r>
              <a:rPr lang="en-US" baseline="30000" dirty="0" smtClean="0"/>
              <a:t>-23</a:t>
            </a:r>
            <a:r>
              <a:rPr lang="en-US" dirty="0" smtClean="0"/>
              <a:t> J/K</a:t>
            </a:r>
            <a:endParaRPr lang="en-US" dirty="0"/>
          </a:p>
          <a:p>
            <a:pPr lvl="1"/>
            <a:r>
              <a:rPr lang="en-US" dirty="0" smtClean="0"/>
              <a:t>T = yet to be determined</a:t>
            </a:r>
          </a:p>
          <a:p>
            <a:endParaRPr lang="en-US" dirty="0"/>
          </a:p>
          <a:p>
            <a:r>
              <a:rPr lang="en-US" dirty="0" smtClean="0"/>
              <a:t>Bit Error Probability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2175538"/>
            <a:ext cx="2565400" cy="105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64" y="2495966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</a:t>
            </a:r>
            <a:r>
              <a:rPr lang="en-US" sz="2400" baseline="-25000" dirty="0" err="1" smtClean="0"/>
              <a:t>b</a:t>
            </a:r>
            <a:r>
              <a:rPr lang="en-US" sz="2400" dirty="0" smtClean="0"/>
              <a:t>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= ?</a:t>
            </a:r>
            <a:endParaRPr lang="en-US" sz="2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07" y="4753048"/>
            <a:ext cx="4025900" cy="1422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6794" y="5232807"/>
            <a:ext cx="2347951" cy="46166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 Something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9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Design – Data Link Budget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Aerospace’s ADV radio and ground network</a:t>
            </a:r>
          </a:p>
          <a:p>
            <a:pPr lvl="1"/>
            <a:r>
              <a:rPr lang="en-US" dirty="0" smtClean="0"/>
              <a:t>Proven downlink 10-15 MB per 24 hour period for LEO satellite (TRL 9)</a:t>
            </a:r>
          </a:p>
          <a:p>
            <a:endParaRPr lang="en-US" dirty="0" smtClean="0"/>
          </a:p>
          <a:p>
            <a:r>
              <a:rPr lang="en-US" dirty="0" err="1" smtClean="0"/>
              <a:t>AsterLabs</a:t>
            </a:r>
            <a:r>
              <a:rPr lang="en-US" dirty="0" smtClean="0"/>
              <a:t> comparison</a:t>
            </a:r>
          </a:p>
          <a:p>
            <a:pPr lvl="1"/>
            <a:r>
              <a:rPr lang="en-US" dirty="0"/>
              <a:t>Same operating </a:t>
            </a:r>
            <a:r>
              <a:rPr lang="en-US" dirty="0" smtClean="0"/>
              <a:t>frequency (914.7 Hz)</a:t>
            </a:r>
          </a:p>
          <a:p>
            <a:pPr lvl="1"/>
            <a:r>
              <a:rPr lang="en-US" dirty="0" smtClean="0"/>
              <a:t>Closed link-budget with 1.2 W antenna at 650 km altitude</a:t>
            </a:r>
          </a:p>
          <a:p>
            <a:pPr lvl="1"/>
            <a:r>
              <a:rPr lang="en-US" dirty="0" smtClean="0"/>
              <a:t>10 MB per 24 hour period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2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1" y="1332054"/>
            <a:ext cx="10714995" cy="5160723"/>
          </a:xfrm>
        </p:spPr>
        <p:txBody>
          <a:bodyPr/>
          <a:lstStyle/>
          <a:p>
            <a:r>
              <a:rPr lang="en-US" dirty="0"/>
              <a:t>don't reinvent the </a:t>
            </a:r>
            <a:r>
              <a:rPr lang="en-US" dirty="0" smtClean="0"/>
              <a:t>wheel</a:t>
            </a:r>
          </a:p>
          <a:p>
            <a:r>
              <a:rPr lang="en-US" dirty="0" smtClean="0"/>
              <a:t>You can never know too much</a:t>
            </a:r>
          </a:p>
          <a:p>
            <a:r>
              <a:rPr lang="en-US" dirty="0" smtClean="0"/>
              <a:t>Don’t be afraid to ask </a:t>
            </a:r>
          </a:p>
          <a:p>
            <a:pPr lvl="1"/>
            <a:r>
              <a:rPr lang="en-US" dirty="0" smtClean="0"/>
              <a:t>(its okay to not know everything)</a:t>
            </a:r>
          </a:p>
          <a:p>
            <a:r>
              <a:rPr lang="en-US" dirty="0" smtClean="0"/>
              <a:t>Double Check EVERYTHING!!!!!!!!!!!!</a:t>
            </a:r>
          </a:p>
          <a:p>
            <a:r>
              <a:rPr lang="en-US" dirty="0" smtClean="0"/>
              <a:t>Remember to have fun</a:t>
            </a:r>
          </a:p>
          <a:p>
            <a:pPr lvl="1"/>
            <a:r>
              <a:rPr lang="en-US" dirty="0" smtClean="0"/>
              <a:t>But only so much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6446" y="6238861"/>
            <a:ext cx="748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https://trimaps.com/custom-map-users/interactive-map-made-easy-for-developers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14" y="1878840"/>
            <a:ext cx="5029902" cy="28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Parts Choice </a:t>
            </a:r>
          </a:p>
          <a:p>
            <a:pPr lvl="1"/>
            <a:r>
              <a:rPr lang="en-US" dirty="0" smtClean="0"/>
              <a:t>Antenna Choice </a:t>
            </a:r>
          </a:p>
          <a:p>
            <a:r>
              <a:rPr lang="en-US" dirty="0" smtClean="0"/>
              <a:t>Attitude determination </a:t>
            </a:r>
          </a:p>
          <a:p>
            <a:pPr lvl="1"/>
            <a:r>
              <a:rPr lang="en-US" dirty="0" smtClean="0"/>
              <a:t>Initial Research  on Algorithm </a:t>
            </a:r>
          </a:p>
          <a:p>
            <a:r>
              <a:rPr lang="en-US" dirty="0" smtClean="0"/>
              <a:t>STK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on CubeSat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Power Budget  </a:t>
            </a:r>
          </a:p>
          <a:p>
            <a:pPr lvl="1"/>
            <a:r>
              <a:rPr lang="en-US" dirty="0"/>
              <a:t>Link Budget </a:t>
            </a:r>
          </a:p>
          <a:p>
            <a:pPr lvl="1"/>
            <a:r>
              <a:rPr lang="en-US" dirty="0"/>
              <a:t>GPS Verification 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Not just used for Space Applications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Jake 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1" t="-4151" r="23083" b="-2"/>
          <a:stretch/>
        </p:blipFill>
        <p:spPr>
          <a:xfrm>
            <a:off x="6578481" y="1338347"/>
            <a:ext cx="4626094" cy="49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Design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Attitude determination</a:t>
            </a:r>
          </a:p>
          <a:p>
            <a:pPr lvl="1"/>
            <a:r>
              <a:rPr lang="en-US" dirty="0" smtClean="0"/>
              <a:t>Initial research into hardware</a:t>
            </a:r>
          </a:p>
          <a:p>
            <a:r>
              <a:rPr lang="en-US" dirty="0" smtClean="0"/>
              <a:t>Passive Magnetic Attitude Control System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r>
              <a:rPr lang="en-US" dirty="0"/>
              <a:t>Materials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simulation and verification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Importance of Consistency</a:t>
            </a:r>
          </a:p>
          <a:p>
            <a:pPr lvl="1"/>
            <a:r>
              <a:rPr lang="en-US" dirty="0" smtClean="0"/>
              <a:t>Being gone for ~1 month on a 3-month projects makes things difficult</a:t>
            </a:r>
          </a:p>
          <a:p>
            <a:r>
              <a:rPr lang="en-US" dirty="0" smtClean="0"/>
              <a:t>Organization makes your life easier</a:t>
            </a:r>
          </a:p>
          <a:p>
            <a:r>
              <a:rPr lang="en-US" dirty="0" smtClean="0"/>
              <a:t>People want to help (so ask questions)</a:t>
            </a:r>
          </a:p>
          <a:p>
            <a:r>
              <a:rPr lang="en-US" dirty="0" smtClean="0"/>
              <a:t>Space is difficult</a:t>
            </a:r>
          </a:p>
          <a:p>
            <a:r>
              <a:rPr lang="en-US" dirty="0" smtClean="0"/>
              <a:t>Never stop learning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1443" y="4740773"/>
            <a:ext cx="4089716" cy="6253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This slide intentionally left blank.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87000" y="132347"/>
            <a:ext cx="1804737" cy="122722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Motivation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Derived Requirements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Shall </a:t>
            </a:r>
            <a:r>
              <a:rPr lang="en-US" sz="2000" dirty="0"/>
              <a:t>accept </a:t>
            </a:r>
            <a:r>
              <a:rPr lang="en-US" sz="2000" dirty="0" smtClean="0"/>
              <a:t>“GRID” </a:t>
            </a:r>
            <a:r>
              <a:rPr lang="en-US" sz="2000" dirty="0"/>
              <a:t>as a payload</a:t>
            </a:r>
          </a:p>
          <a:p>
            <a:pPr lvl="2"/>
            <a:r>
              <a:rPr lang="en-US" sz="1800" dirty="0"/>
              <a:t>Supplies payload with power </a:t>
            </a:r>
            <a:r>
              <a:rPr lang="en-US" sz="1800" dirty="0" smtClean="0"/>
              <a:t>(5Whr) </a:t>
            </a:r>
          </a:p>
          <a:p>
            <a:pPr lvl="2"/>
            <a:r>
              <a:rPr lang="en-US" sz="1800" dirty="0" smtClean="0"/>
              <a:t>Communicates with payload (via CAN BUS)</a:t>
            </a:r>
          </a:p>
          <a:p>
            <a:pPr lvl="2"/>
            <a:r>
              <a:rPr lang="en-US" sz="1800" dirty="0" smtClean="0"/>
              <a:t>Provides GRID with environmental </a:t>
            </a:r>
            <a:r>
              <a:rPr lang="en-US" sz="1800" dirty="0"/>
              <a:t>data (time, attitude, position) </a:t>
            </a:r>
          </a:p>
          <a:p>
            <a:pPr lvl="2"/>
            <a:r>
              <a:rPr lang="en-US" sz="1800" dirty="0" smtClean="0"/>
              <a:t>Compiles and transmits data </a:t>
            </a:r>
            <a:r>
              <a:rPr lang="en-US" sz="1800" dirty="0"/>
              <a:t>from </a:t>
            </a:r>
            <a:r>
              <a:rPr lang="en-US" sz="1800" dirty="0" smtClean="0"/>
              <a:t>GRID to ground </a:t>
            </a:r>
            <a:r>
              <a:rPr lang="en-US" sz="1800" dirty="0"/>
              <a:t>network</a:t>
            </a:r>
          </a:p>
          <a:p>
            <a:endParaRPr lang="en-US" sz="2800" dirty="0"/>
          </a:p>
          <a:p>
            <a:pPr lvl="1"/>
            <a:r>
              <a:rPr lang="en-US" sz="2000" dirty="0"/>
              <a:t>Shall meet NASA CubeSat Launch Initiative </a:t>
            </a:r>
            <a:r>
              <a:rPr lang="en-US" sz="2000" dirty="0" smtClean="0"/>
              <a:t>requirements</a:t>
            </a:r>
          </a:p>
          <a:p>
            <a:pPr lvl="2"/>
            <a:r>
              <a:rPr lang="en-US" dirty="0" smtClean="0"/>
              <a:t>In appendix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9818" y="363151"/>
            <a:ext cx="465917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/>
              <a:t>X</a:t>
            </a:r>
            <a:endParaRPr lang="en-US" sz="41300" dirty="0"/>
          </a:p>
        </p:txBody>
      </p:sp>
    </p:spTree>
    <p:extLst>
      <p:ext uri="{BB962C8B-B14F-4D97-AF65-F5344CB8AC3E}">
        <p14:creationId xmlns:p14="http://schemas.microsoft.com/office/powerpoint/2010/main" val="24540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Goals</a:t>
            </a:r>
            <a:endParaRPr lang="en-US" sz="2400" dirty="0"/>
          </a:p>
          <a:p>
            <a:pPr lvl="1"/>
            <a:r>
              <a:rPr lang="en-US" dirty="0" smtClean="0"/>
              <a:t>Successfully carry GRID into LEO </a:t>
            </a:r>
          </a:p>
          <a:p>
            <a:pPr lvl="2"/>
            <a:r>
              <a:rPr lang="en-US" dirty="0" smtClean="0"/>
              <a:t>Subsystems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“Off-the-Shelf”</a:t>
            </a:r>
          </a:p>
          <a:p>
            <a:pPr lvl="1"/>
            <a:r>
              <a:rPr lang="en-US" dirty="0" smtClean="0"/>
              <a:t>Focus on data rather than hardware</a:t>
            </a:r>
          </a:p>
          <a:p>
            <a:pPr lvl="1"/>
            <a:r>
              <a:rPr lang="en-US" dirty="0" smtClean="0"/>
              <a:t>Proven space heritage</a:t>
            </a:r>
          </a:p>
          <a:p>
            <a:pPr lvl="1"/>
            <a:r>
              <a:rPr lang="en-US" dirty="0" smtClean="0"/>
              <a:t>Corporate support for products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Subteams</a:t>
            </a:r>
            <a:endParaRPr lang="en-US" dirty="0" smtClean="0"/>
          </a:p>
          <a:p>
            <a:pPr lvl="1"/>
            <a:r>
              <a:rPr lang="en-US" dirty="0" smtClean="0"/>
              <a:t>Division of labor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Tim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1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4DC015B6-F420-4CE0-B51C-21BE6322361F}" vid="{1413F7E4-2720-4250-A1CE-68DF955E7F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4756</TotalTime>
  <Words>3130</Words>
  <Application>Microsoft Office PowerPoint</Application>
  <PresentationFormat>Custom</PresentationFormat>
  <Paragraphs>827</Paragraphs>
  <Slides>79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Theme1</vt:lpstr>
      <vt:lpstr>Socrates</vt:lpstr>
      <vt:lpstr>Agenda</vt:lpstr>
      <vt:lpstr>Introduction</vt:lpstr>
      <vt:lpstr>Motivation</vt:lpstr>
      <vt:lpstr>Motivation</vt:lpstr>
      <vt:lpstr>Motivation</vt:lpstr>
      <vt:lpstr>Motivation</vt:lpstr>
      <vt:lpstr>Motivation</vt:lpstr>
      <vt:lpstr>Design Approach</vt:lpstr>
      <vt:lpstr>Purchases </vt:lpstr>
      <vt:lpstr>Budget</vt:lpstr>
      <vt:lpstr>Final Budget</vt:lpstr>
      <vt:lpstr>Design - Model</vt:lpstr>
      <vt:lpstr>Design - Structure</vt:lpstr>
      <vt:lpstr>Design - Structure</vt:lpstr>
      <vt:lpstr>Design – Requirements for GRID/GPS</vt:lpstr>
      <vt:lpstr>Design</vt:lpstr>
      <vt:lpstr>Design - Protocols</vt:lpstr>
      <vt:lpstr>Design - ADCNS</vt:lpstr>
      <vt:lpstr>DESIGN - ADNCS  Overview</vt:lpstr>
      <vt:lpstr>DESIGN ADNCS</vt:lpstr>
      <vt:lpstr>Design - ADNCS</vt:lpstr>
      <vt:lpstr>Design - ADNCS</vt:lpstr>
      <vt:lpstr>Design - ADCNS</vt:lpstr>
      <vt:lpstr>Design - ADCNS</vt:lpstr>
      <vt:lpstr>DESIGN ADNCS</vt:lpstr>
      <vt:lpstr>DESIGN ADNCS</vt:lpstr>
      <vt:lpstr>Design - Communications</vt:lpstr>
      <vt:lpstr>Design - Communications Overview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– Communications Algorithm</vt:lpstr>
      <vt:lpstr>Design - Communications Hardware</vt:lpstr>
      <vt:lpstr>Design - Power</vt:lpstr>
      <vt:lpstr>Design – Power</vt:lpstr>
      <vt:lpstr>Design – Power</vt:lpstr>
      <vt:lpstr>Design - Power</vt:lpstr>
      <vt:lpstr>Design - Power</vt:lpstr>
      <vt:lpstr>Design - Power</vt:lpstr>
      <vt:lpstr>Design - Power</vt:lpstr>
      <vt:lpstr>Design - Power</vt:lpstr>
      <vt:lpstr>Design – Power Budget</vt:lpstr>
      <vt:lpstr>FMEA</vt:lpstr>
      <vt:lpstr>FMEA - ADNC</vt:lpstr>
      <vt:lpstr>FMEA - Communication</vt:lpstr>
      <vt:lpstr>FMEA - Power</vt:lpstr>
      <vt:lpstr>Conclusion</vt:lpstr>
      <vt:lpstr>What’s next?</vt:lpstr>
      <vt:lpstr>PowerPoint Presentation</vt:lpstr>
      <vt:lpstr>Individual Reports</vt:lpstr>
      <vt:lpstr>Lessons Learned</vt:lpstr>
      <vt:lpstr>Individual Design Contributions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Design – Data Link Budget</vt:lpstr>
      <vt:lpstr>Lessons Learned</vt:lpstr>
      <vt:lpstr>Individual Design Contributions</vt:lpstr>
      <vt:lpstr>STK</vt:lpstr>
      <vt:lpstr>Individual Design Contributions</vt:lpstr>
      <vt:lpstr>Lessons Learned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CubeSat</dc:title>
  <dc:creator>Charles Denis</dc:creator>
  <cp:lastModifiedBy>Charlie</cp:lastModifiedBy>
  <cp:revision>85</cp:revision>
  <dcterms:created xsi:type="dcterms:W3CDTF">2015-11-20T16:46:02Z</dcterms:created>
  <dcterms:modified xsi:type="dcterms:W3CDTF">2015-12-15T04:05:17Z</dcterms:modified>
</cp:coreProperties>
</file>